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271" r:id="rId3"/>
    <p:sldId id="273" r:id="rId4"/>
    <p:sldId id="270" r:id="rId5"/>
    <p:sldId id="277" r:id="rId6"/>
    <p:sldId id="284" r:id="rId7"/>
    <p:sldId id="272" r:id="rId8"/>
    <p:sldId id="278" r:id="rId9"/>
    <p:sldId id="286" r:id="rId10"/>
    <p:sldId id="276" r:id="rId11"/>
    <p:sldId id="290" r:id="rId12"/>
    <p:sldId id="291" r:id="rId13"/>
    <p:sldId id="280" r:id="rId14"/>
    <p:sldId id="288" r:id="rId15"/>
    <p:sldId id="293" r:id="rId16"/>
    <p:sldId id="297" r:id="rId17"/>
    <p:sldId id="283" r:id="rId18"/>
    <p:sldId id="282" r:id="rId19"/>
    <p:sldId id="279" r:id="rId20"/>
    <p:sldId id="296" r:id="rId21"/>
    <p:sldId id="295" r:id="rId22"/>
    <p:sldId id="294" r:id="rId23"/>
    <p:sldId id="289" r:id="rId24"/>
    <p:sldId id="299" r:id="rId25"/>
    <p:sldId id="281" r:id="rId26"/>
    <p:sldId id="298" r:id="rId27"/>
    <p:sldId id="292" r:id="rId28"/>
    <p:sldId id="268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</p:sldIdLst>
  <p:sldSz cx="18288000" cy="10287000"/>
  <p:notesSz cx="6858000" cy="9144000"/>
  <p:embeddedFontLst>
    <p:embeddedFont>
      <p:font typeface="Cooper Hewitt" panose="020B0604020202020204" charset="0"/>
      <p:regular r:id="rId39"/>
    </p:embeddedFont>
    <p:embeddedFont>
      <p:font typeface="Cooper Hewitt Bold" panose="020B0604020202020204" charset="0"/>
      <p:regular r:id="rId40"/>
    </p:embeddedFont>
    <p:embeddedFont>
      <p:font typeface="DM Sans" pitchFamily="2" charset="0"/>
      <p:regular r:id="rId41"/>
    </p:embeddedFont>
    <p:embeddedFont>
      <p:font typeface="DM Sans Bold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1074" y="2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9606E-8F8C-46E6-B4A5-E9D4FDF0A3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4DD2DCE-6ADE-42A0-8A00-C6F3F365A26B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OSINT</a:t>
          </a:r>
        </a:p>
      </dgm:t>
    </dgm:pt>
    <dgm:pt modelId="{DD953020-148C-4CC3-BC67-71AAF0BC95CE}" type="parTrans" cxnId="{16B9EE9A-E111-4D9E-9CD9-D1F766F9D8D8}">
      <dgm:prSet/>
      <dgm:spPr/>
      <dgm:t>
        <a:bodyPr/>
        <a:lstStyle/>
        <a:p>
          <a:endParaRPr lang="de-DE"/>
        </a:p>
      </dgm:t>
    </dgm:pt>
    <dgm:pt modelId="{95E61F59-8332-43EC-97E6-9194DD0F6BA5}" type="sibTrans" cxnId="{16B9EE9A-E111-4D9E-9CD9-D1F766F9D8D8}">
      <dgm:prSet/>
      <dgm:spPr/>
      <dgm:t>
        <a:bodyPr/>
        <a:lstStyle/>
        <a:p>
          <a:endParaRPr lang="de-DE"/>
        </a:p>
      </dgm:t>
    </dgm:pt>
    <dgm:pt modelId="{35D2EDA9-29A0-417C-AF9A-2035EE0FC930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German Landscape</a:t>
          </a:r>
        </a:p>
      </dgm:t>
    </dgm:pt>
    <dgm:pt modelId="{0190BEBB-F4DD-4964-88EF-D42BF97820A2}" type="parTrans" cxnId="{6046AB73-828F-4B2C-81C4-D3B95E20A106}">
      <dgm:prSet/>
      <dgm:spPr/>
      <dgm:t>
        <a:bodyPr/>
        <a:lstStyle/>
        <a:p>
          <a:endParaRPr lang="en-US"/>
        </a:p>
      </dgm:t>
    </dgm:pt>
    <dgm:pt modelId="{5CF76968-90DE-4FCE-A1DA-AF9B509C1088}" type="sibTrans" cxnId="{6046AB73-828F-4B2C-81C4-D3B95E20A106}">
      <dgm:prSet/>
      <dgm:spPr/>
      <dgm:t>
        <a:bodyPr/>
        <a:lstStyle/>
        <a:p>
          <a:endParaRPr lang="en-US"/>
        </a:p>
      </dgm:t>
    </dgm:pt>
    <dgm:pt modelId="{46C02386-F1CA-434D-A82F-93433FD3D345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Common Attack Vectors</a:t>
          </a:r>
          <a:endParaRPr lang="de-DE" dirty="0">
            <a:solidFill>
              <a:schemeClr val="tx1"/>
            </a:solidFill>
          </a:endParaRPr>
        </a:p>
      </dgm:t>
    </dgm:pt>
    <dgm:pt modelId="{62787198-15BC-4CDA-AE6F-9BF5EDA1802F}" type="parTrans" cxnId="{03054909-0353-41E4-922D-6B264DB6DE5B}">
      <dgm:prSet/>
      <dgm:spPr/>
      <dgm:t>
        <a:bodyPr/>
        <a:lstStyle/>
        <a:p>
          <a:endParaRPr lang="en-US"/>
        </a:p>
      </dgm:t>
    </dgm:pt>
    <dgm:pt modelId="{7DDDC6FD-AF16-4A53-B819-656C79F3932E}" type="sibTrans" cxnId="{03054909-0353-41E4-922D-6B264DB6DE5B}">
      <dgm:prSet/>
      <dgm:spPr/>
      <dgm:t>
        <a:bodyPr/>
        <a:lstStyle/>
        <a:p>
          <a:endParaRPr lang="en-US"/>
        </a:p>
      </dgm:t>
    </dgm:pt>
    <dgm:pt modelId="{55850409-4DE0-454C-A21C-B1F663681D7A}" type="pres">
      <dgm:prSet presAssocID="{7759606E-8F8C-46E6-B4A5-E9D4FDF0A303}" presName="Name0" presStyleCnt="0">
        <dgm:presLayoutVars>
          <dgm:chMax val="7"/>
          <dgm:chPref val="7"/>
          <dgm:dir/>
        </dgm:presLayoutVars>
      </dgm:prSet>
      <dgm:spPr/>
    </dgm:pt>
    <dgm:pt modelId="{8E6B8565-0C85-42A9-9335-A8077DD5C6AA}" type="pres">
      <dgm:prSet presAssocID="{7759606E-8F8C-46E6-B4A5-E9D4FDF0A303}" presName="Name1" presStyleCnt="0"/>
      <dgm:spPr/>
    </dgm:pt>
    <dgm:pt modelId="{B9E3A042-9F5D-48AF-997C-8315DAD36198}" type="pres">
      <dgm:prSet presAssocID="{7759606E-8F8C-46E6-B4A5-E9D4FDF0A303}" presName="cycle" presStyleCnt="0"/>
      <dgm:spPr/>
    </dgm:pt>
    <dgm:pt modelId="{FB24CC59-8232-4E9A-BAB1-D60D51A29459}" type="pres">
      <dgm:prSet presAssocID="{7759606E-8F8C-46E6-B4A5-E9D4FDF0A303}" presName="srcNode" presStyleLbl="node1" presStyleIdx="0" presStyleCnt="3"/>
      <dgm:spPr/>
    </dgm:pt>
    <dgm:pt modelId="{FC97BD6D-CD99-4821-80ED-782211115F1A}" type="pres">
      <dgm:prSet presAssocID="{7759606E-8F8C-46E6-B4A5-E9D4FDF0A303}" presName="conn" presStyleLbl="parChTrans1D2" presStyleIdx="0" presStyleCnt="1"/>
      <dgm:spPr/>
    </dgm:pt>
    <dgm:pt modelId="{29E6EA9F-4111-4090-BC7A-02D89083AA83}" type="pres">
      <dgm:prSet presAssocID="{7759606E-8F8C-46E6-B4A5-E9D4FDF0A303}" presName="extraNode" presStyleLbl="node1" presStyleIdx="0" presStyleCnt="3"/>
      <dgm:spPr/>
    </dgm:pt>
    <dgm:pt modelId="{A4208F82-C493-4577-B79D-AF15C3CCDFB0}" type="pres">
      <dgm:prSet presAssocID="{7759606E-8F8C-46E6-B4A5-E9D4FDF0A303}" presName="dstNode" presStyleLbl="node1" presStyleIdx="0" presStyleCnt="3"/>
      <dgm:spPr/>
    </dgm:pt>
    <dgm:pt modelId="{F0B29C53-122E-4A18-AF50-18967326F7A7}" type="pres">
      <dgm:prSet presAssocID="{E4DD2DCE-6ADE-42A0-8A00-C6F3F365A26B}" presName="text_1" presStyleLbl="node1" presStyleIdx="0" presStyleCnt="3">
        <dgm:presLayoutVars>
          <dgm:bulletEnabled val="1"/>
        </dgm:presLayoutVars>
      </dgm:prSet>
      <dgm:spPr/>
    </dgm:pt>
    <dgm:pt modelId="{5DDD9621-F94A-400A-AEEF-5E415336D924}" type="pres">
      <dgm:prSet presAssocID="{E4DD2DCE-6ADE-42A0-8A00-C6F3F365A26B}" presName="accent_1" presStyleCnt="0"/>
      <dgm:spPr/>
    </dgm:pt>
    <dgm:pt modelId="{A839D322-B1CB-4685-8BE1-D7C4CBA1DED5}" type="pres">
      <dgm:prSet presAssocID="{E4DD2DCE-6ADE-42A0-8A00-C6F3F365A26B}" presName="accentRepeatNode" presStyleLbl="solidFgAcc1" presStyleIdx="0" presStyleCnt="3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50000"/>
            </a:schemeClr>
          </a:solidFill>
        </a:ln>
      </dgm:spPr>
    </dgm:pt>
    <dgm:pt modelId="{7F3312BA-69D3-442F-B82A-B05F70439E2B}" type="pres">
      <dgm:prSet presAssocID="{46C02386-F1CA-434D-A82F-93433FD3D345}" presName="text_2" presStyleLbl="node1" presStyleIdx="1" presStyleCnt="3">
        <dgm:presLayoutVars>
          <dgm:bulletEnabled val="1"/>
        </dgm:presLayoutVars>
      </dgm:prSet>
      <dgm:spPr/>
    </dgm:pt>
    <dgm:pt modelId="{2EE8ADB2-DBF1-4560-934B-2321B71E4618}" type="pres">
      <dgm:prSet presAssocID="{46C02386-F1CA-434D-A82F-93433FD3D345}" presName="accent_2" presStyleCnt="0"/>
      <dgm:spPr/>
    </dgm:pt>
    <dgm:pt modelId="{B45A13D0-BCAB-4182-B0B2-95E4541F1250}" type="pres">
      <dgm:prSet presAssocID="{46C02386-F1CA-434D-A82F-93433FD3D345}" presName="accentRepeatNode" presStyleLbl="solidFgAcc1" presStyleIdx="1" presStyleCnt="3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50000"/>
            </a:schemeClr>
          </a:solidFill>
        </a:ln>
      </dgm:spPr>
    </dgm:pt>
    <dgm:pt modelId="{085DB469-67B4-4A3B-B6B7-B79066F1D1EC}" type="pres">
      <dgm:prSet presAssocID="{35D2EDA9-29A0-417C-AF9A-2035EE0FC930}" presName="text_3" presStyleLbl="node1" presStyleIdx="2" presStyleCnt="3">
        <dgm:presLayoutVars>
          <dgm:bulletEnabled val="1"/>
        </dgm:presLayoutVars>
      </dgm:prSet>
      <dgm:spPr/>
    </dgm:pt>
    <dgm:pt modelId="{3A12CE53-9FCE-45FF-A9AE-C1FDAF038B8C}" type="pres">
      <dgm:prSet presAssocID="{35D2EDA9-29A0-417C-AF9A-2035EE0FC930}" presName="accent_3" presStyleCnt="0"/>
      <dgm:spPr/>
    </dgm:pt>
    <dgm:pt modelId="{D70627D5-D0B0-46D5-9C1A-7DBD9AC4C211}" type="pres">
      <dgm:prSet presAssocID="{35D2EDA9-29A0-417C-AF9A-2035EE0FC930}" presName="accentRepeatNode" presStyleLbl="solidFgAcc1" presStyleIdx="2" presStyleCnt="3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50000"/>
            </a:schemeClr>
          </a:solidFill>
        </a:ln>
      </dgm:spPr>
    </dgm:pt>
  </dgm:ptLst>
  <dgm:cxnLst>
    <dgm:cxn modelId="{03054909-0353-41E4-922D-6B264DB6DE5B}" srcId="{7759606E-8F8C-46E6-B4A5-E9D4FDF0A303}" destId="{46C02386-F1CA-434D-A82F-93433FD3D345}" srcOrd="1" destOrd="0" parTransId="{62787198-15BC-4CDA-AE6F-9BF5EDA1802F}" sibTransId="{7DDDC6FD-AF16-4A53-B819-656C79F3932E}"/>
    <dgm:cxn modelId="{75DBD63B-1158-4885-8523-BB3155A9E4B8}" type="presOf" srcId="{35D2EDA9-29A0-417C-AF9A-2035EE0FC930}" destId="{085DB469-67B4-4A3B-B6B7-B79066F1D1EC}" srcOrd="0" destOrd="0" presId="urn:microsoft.com/office/officeart/2008/layout/VerticalCurvedList"/>
    <dgm:cxn modelId="{6046AB73-828F-4B2C-81C4-D3B95E20A106}" srcId="{7759606E-8F8C-46E6-B4A5-E9D4FDF0A303}" destId="{35D2EDA9-29A0-417C-AF9A-2035EE0FC930}" srcOrd="2" destOrd="0" parTransId="{0190BEBB-F4DD-4964-88EF-D42BF97820A2}" sibTransId="{5CF76968-90DE-4FCE-A1DA-AF9B509C1088}"/>
    <dgm:cxn modelId="{C064C653-D523-4B73-B549-40A570A7606B}" type="presOf" srcId="{46C02386-F1CA-434D-A82F-93433FD3D345}" destId="{7F3312BA-69D3-442F-B82A-B05F70439E2B}" srcOrd="0" destOrd="0" presId="urn:microsoft.com/office/officeart/2008/layout/VerticalCurvedList"/>
    <dgm:cxn modelId="{9732017D-71CA-44DB-A6F3-55EC042D1CD8}" type="presOf" srcId="{7759606E-8F8C-46E6-B4A5-E9D4FDF0A303}" destId="{55850409-4DE0-454C-A21C-B1F663681D7A}" srcOrd="0" destOrd="0" presId="urn:microsoft.com/office/officeart/2008/layout/VerticalCurvedList"/>
    <dgm:cxn modelId="{16B9EE9A-E111-4D9E-9CD9-D1F766F9D8D8}" srcId="{7759606E-8F8C-46E6-B4A5-E9D4FDF0A303}" destId="{E4DD2DCE-6ADE-42A0-8A00-C6F3F365A26B}" srcOrd="0" destOrd="0" parTransId="{DD953020-148C-4CC3-BC67-71AAF0BC95CE}" sibTransId="{95E61F59-8332-43EC-97E6-9194DD0F6BA5}"/>
    <dgm:cxn modelId="{288A80B8-99B6-4D71-A975-FE4C7AACB279}" type="presOf" srcId="{E4DD2DCE-6ADE-42A0-8A00-C6F3F365A26B}" destId="{F0B29C53-122E-4A18-AF50-18967326F7A7}" srcOrd="0" destOrd="0" presId="urn:microsoft.com/office/officeart/2008/layout/VerticalCurvedList"/>
    <dgm:cxn modelId="{3F4250DD-C633-4BA2-A64B-EF59FB6933AF}" type="presOf" srcId="{95E61F59-8332-43EC-97E6-9194DD0F6BA5}" destId="{FC97BD6D-CD99-4821-80ED-782211115F1A}" srcOrd="0" destOrd="0" presId="urn:microsoft.com/office/officeart/2008/layout/VerticalCurvedList"/>
    <dgm:cxn modelId="{8230AFCF-8038-4B0A-9AD5-191B05E4B705}" type="presParOf" srcId="{55850409-4DE0-454C-A21C-B1F663681D7A}" destId="{8E6B8565-0C85-42A9-9335-A8077DD5C6AA}" srcOrd="0" destOrd="0" presId="urn:microsoft.com/office/officeart/2008/layout/VerticalCurvedList"/>
    <dgm:cxn modelId="{2F984471-F7C7-4B69-AAE9-E895C6815C05}" type="presParOf" srcId="{8E6B8565-0C85-42A9-9335-A8077DD5C6AA}" destId="{B9E3A042-9F5D-48AF-997C-8315DAD36198}" srcOrd="0" destOrd="0" presId="urn:microsoft.com/office/officeart/2008/layout/VerticalCurvedList"/>
    <dgm:cxn modelId="{D3ABBE97-CAFD-4785-90C7-3F68944F1C64}" type="presParOf" srcId="{B9E3A042-9F5D-48AF-997C-8315DAD36198}" destId="{FB24CC59-8232-4E9A-BAB1-D60D51A29459}" srcOrd="0" destOrd="0" presId="urn:microsoft.com/office/officeart/2008/layout/VerticalCurvedList"/>
    <dgm:cxn modelId="{A79196C2-D204-4609-8824-1BBD901008E7}" type="presParOf" srcId="{B9E3A042-9F5D-48AF-997C-8315DAD36198}" destId="{FC97BD6D-CD99-4821-80ED-782211115F1A}" srcOrd="1" destOrd="0" presId="urn:microsoft.com/office/officeart/2008/layout/VerticalCurvedList"/>
    <dgm:cxn modelId="{CC8EB40E-3396-42AD-9138-846EC5C54EA8}" type="presParOf" srcId="{B9E3A042-9F5D-48AF-997C-8315DAD36198}" destId="{29E6EA9F-4111-4090-BC7A-02D89083AA83}" srcOrd="2" destOrd="0" presId="urn:microsoft.com/office/officeart/2008/layout/VerticalCurvedList"/>
    <dgm:cxn modelId="{2F8BD978-AF78-4EF0-AC06-232B51E45BF7}" type="presParOf" srcId="{B9E3A042-9F5D-48AF-997C-8315DAD36198}" destId="{A4208F82-C493-4577-B79D-AF15C3CCDFB0}" srcOrd="3" destOrd="0" presId="urn:microsoft.com/office/officeart/2008/layout/VerticalCurvedList"/>
    <dgm:cxn modelId="{88971A8B-D1C4-43A9-BB69-DA42E4F60E1F}" type="presParOf" srcId="{8E6B8565-0C85-42A9-9335-A8077DD5C6AA}" destId="{F0B29C53-122E-4A18-AF50-18967326F7A7}" srcOrd="1" destOrd="0" presId="urn:microsoft.com/office/officeart/2008/layout/VerticalCurvedList"/>
    <dgm:cxn modelId="{99D685F3-2EB9-4FE5-92B8-80003BD7EADB}" type="presParOf" srcId="{8E6B8565-0C85-42A9-9335-A8077DD5C6AA}" destId="{5DDD9621-F94A-400A-AEEF-5E415336D924}" srcOrd="2" destOrd="0" presId="urn:microsoft.com/office/officeart/2008/layout/VerticalCurvedList"/>
    <dgm:cxn modelId="{56B4C117-7C5B-4729-85BA-A5ED8ACA504B}" type="presParOf" srcId="{5DDD9621-F94A-400A-AEEF-5E415336D924}" destId="{A839D322-B1CB-4685-8BE1-D7C4CBA1DED5}" srcOrd="0" destOrd="0" presId="urn:microsoft.com/office/officeart/2008/layout/VerticalCurvedList"/>
    <dgm:cxn modelId="{BE63CC37-735E-4804-979D-D9705313D35F}" type="presParOf" srcId="{8E6B8565-0C85-42A9-9335-A8077DD5C6AA}" destId="{7F3312BA-69D3-442F-B82A-B05F70439E2B}" srcOrd="3" destOrd="0" presId="urn:microsoft.com/office/officeart/2008/layout/VerticalCurvedList"/>
    <dgm:cxn modelId="{9D6EA9D4-88FD-43B3-A70F-89A3190D72FE}" type="presParOf" srcId="{8E6B8565-0C85-42A9-9335-A8077DD5C6AA}" destId="{2EE8ADB2-DBF1-4560-934B-2321B71E4618}" srcOrd="4" destOrd="0" presId="urn:microsoft.com/office/officeart/2008/layout/VerticalCurvedList"/>
    <dgm:cxn modelId="{BCC0031B-CEF1-448F-9BCC-E42D754AA23B}" type="presParOf" srcId="{2EE8ADB2-DBF1-4560-934B-2321B71E4618}" destId="{B45A13D0-BCAB-4182-B0B2-95E4541F1250}" srcOrd="0" destOrd="0" presId="urn:microsoft.com/office/officeart/2008/layout/VerticalCurvedList"/>
    <dgm:cxn modelId="{B7FD78DD-B3A4-4E6A-8E20-8BB175CD17EA}" type="presParOf" srcId="{8E6B8565-0C85-42A9-9335-A8077DD5C6AA}" destId="{085DB469-67B4-4A3B-B6B7-B79066F1D1EC}" srcOrd="5" destOrd="0" presId="urn:microsoft.com/office/officeart/2008/layout/VerticalCurvedList"/>
    <dgm:cxn modelId="{26AE345F-EF04-48BF-A64A-DDCB934E1D79}" type="presParOf" srcId="{8E6B8565-0C85-42A9-9335-A8077DD5C6AA}" destId="{3A12CE53-9FCE-45FF-A9AE-C1FDAF038B8C}" srcOrd="6" destOrd="0" presId="urn:microsoft.com/office/officeart/2008/layout/VerticalCurvedList"/>
    <dgm:cxn modelId="{592DAC2F-49D9-480C-B7F3-A35302DA904B}" type="presParOf" srcId="{3A12CE53-9FCE-45FF-A9AE-C1FDAF038B8C}" destId="{D70627D5-D0B0-46D5-9C1A-7DBD9AC4C211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BD6D-CD99-4821-80ED-782211115F1A}">
      <dsp:nvSpPr>
        <dsp:cNvPr id="0" name=""/>
        <dsp:cNvSpPr/>
      </dsp:nvSpPr>
      <dsp:spPr>
        <a:xfrm>
          <a:off x="-6831147" y="-1044926"/>
          <a:ext cx="8133610" cy="8133610"/>
        </a:xfrm>
        <a:prstGeom prst="blockArc">
          <a:avLst>
            <a:gd name="adj1" fmla="val 18900000"/>
            <a:gd name="adj2" fmla="val 2700000"/>
            <a:gd name="adj3" fmla="val 26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B29C53-122E-4A18-AF50-18967326F7A7}">
      <dsp:nvSpPr>
        <dsp:cNvPr id="0" name=""/>
        <dsp:cNvSpPr/>
      </dsp:nvSpPr>
      <dsp:spPr>
        <a:xfrm>
          <a:off x="838873" y="604375"/>
          <a:ext cx="15843310" cy="1208751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9447" tIns="160020" rIns="160020" bIns="16002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300" kern="1200" dirty="0">
              <a:solidFill>
                <a:schemeClr val="tx1"/>
              </a:solidFill>
            </a:rPr>
            <a:t>OSINT</a:t>
          </a:r>
        </a:p>
      </dsp:txBody>
      <dsp:txXfrm>
        <a:off x="838873" y="604375"/>
        <a:ext cx="15843310" cy="1208751"/>
      </dsp:txXfrm>
    </dsp:sp>
    <dsp:sp modelId="{A839D322-B1CB-4685-8BE1-D7C4CBA1DED5}">
      <dsp:nvSpPr>
        <dsp:cNvPr id="0" name=""/>
        <dsp:cNvSpPr/>
      </dsp:nvSpPr>
      <dsp:spPr>
        <a:xfrm>
          <a:off x="83403" y="453281"/>
          <a:ext cx="1510939" cy="1510939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312BA-69D3-442F-B82A-B05F70439E2B}">
      <dsp:nvSpPr>
        <dsp:cNvPr id="0" name=""/>
        <dsp:cNvSpPr/>
      </dsp:nvSpPr>
      <dsp:spPr>
        <a:xfrm>
          <a:off x="1278254" y="2417503"/>
          <a:ext cx="15403929" cy="1208751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9447" tIns="160020" rIns="160020" bIns="16002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>
              <a:solidFill>
                <a:schemeClr val="tx1"/>
              </a:solidFill>
            </a:rPr>
            <a:t>Common Attack Vectors</a:t>
          </a:r>
          <a:endParaRPr lang="de-DE" sz="6300" kern="1200" dirty="0">
            <a:solidFill>
              <a:schemeClr val="tx1"/>
            </a:solidFill>
          </a:endParaRPr>
        </a:p>
      </dsp:txBody>
      <dsp:txXfrm>
        <a:off x="1278254" y="2417503"/>
        <a:ext cx="15403929" cy="1208751"/>
      </dsp:txXfrm>
    </dsp:sp>
    <dsp:sp modelId="{B45A13D0-BCAB-4182-B0B2-95E4541F1250}">
      <dsp:nvSpPr>
        <dsp:cNvPr id="0" name=""/>
        <dsp:cNvSpPr/>
      </dsp:nvSpPr>
      <dsp:spPr>
        <a:xfrm>
          <a:off x="522785" y="2266409"/>
          <a:ext cx="1510939" cy="1510939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DB469-67B4-4A3B-B6B7-B79066F1D1EC}">
      <dsp:nvSpPr>
        <dsp:cNvPr id="0" name=""/>
        <dsp:cNvSpPr/>
      </dsp:nvSpPr>
      <dsp:spPr>
        <a:xfrm>
          <a:off x="838873" y="4230630"/>
          <a:ext cx="15843310" cy="1208751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9447" tIns="160020" rIns="160020" bIns="16002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300" kern="1200" dirty="0">
              <a:solidFill>
                <a:schemeClr val="tx1"/>
              </a:solidFill>
            </a:rPr>
            <a:t>German Landscape</a:t>
          </a:r>
        </a:p>
      </dsp:txBody>
      <dsp:txXfrm>
        <a:off x="838873" y="4230630"/>
        <a:ext cx="15843310" cy="1208751"/>
      </dsp:txXfrm>
    </dsp:sp>
    <dsp:sp modelId="{D70627D5-D0B0-46D5-9C1A-7DBD9AC4C211}">
      <dsp:nvSpPr>
        <dsp:cNvPr id="0" name=""/>
        <dsp:cNvSpPr/>
      </dsp:nvSpPr>
      <dsp:spPr>
        <a:xfrm>
          <a:off x="83403" y="4079536"/>
          <a:ext cx="1510939" cy="1510939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ED5F3-3099-454D-91E3-D5A63B55A82D}" type="datetimeFigureOut">
              <a:rPr lang="en-BS" smtClean="0"/>
              <a:t>08/04/2025</a:t>
            </a:fld>
            <a:endParaRPr lang="en-B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A9DE2-5089-4AEC-BD72-2C623C18130C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419009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2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55242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rlamento.pt/DeputadoGP/Paginas/XIIL_RegInteresses.aspx?BID=1561&amp;leg=XIII" TargetMode="External"/><Relationship Id="rId13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hyperlink" Target="https://www.parlamento.pt/DeputadoGP/Paginas/XIIL_RegInteresses.aspx?BID=1561&amp;leg=XII" TargetMode="External"/><Relationship Id="rId12" Type="http://schemas.openxmlformats.org/officeDocument/2006/relationships/hyperlink" Target="https://www.parlamento.pt/DeputadoGP/Paginas/Biografia.aspx?BID=156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arlamento.pt/DeputadoGP/Paginas/RegistoInteresses.aspx?BID=1561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6.svg"/><Relationship Id="rId10" Type="http://schemas.openxmlformats.org/officeDocument/2006/relationships/hyperlink" Target="https://www.parlamento.pt/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www.parlamento.pt/DeputadoGP/Paginas/RegistoInteressesInfo.aspx?bid=156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informa.pt/servlet/app/portal/ENTP/prod/ETIQUETA_EMPRESA_MARCA/nif/510445020/marca/SP&amp;M%20ADVOGADOS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rtugal.gov.pt/en/gc24/prime-minister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rtugal.gov.pt/en/gc24/prime-minister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eb.archive.org/web/20190616061745/https:/spm-advogados.com/socios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ortal.cm-espinho.pt/fotos/categorias_informacao_ficheiros/contrato_17597989755a7aceace88e8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m-advogados.com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hyperlink" Target="https://portal.oa.pt/advogados/pesquisa-de-advogados/?l=&amp;cg=&amp;ce=44944P&amp;n=&amp;lo=&amp;m=&amp;cp=&amp;op=&amp;o=0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se.gov.pt/Base4/pt/pesquisa/?type=contratos&amp;adjudicatariaid=521362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ase.gov.pt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acius.com/oliveiras-gold-de-portugal-lda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acius.com/luimonteago-lda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www.racius.com/spinumviva-ld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informa.pt/servlet/app/portal/ENTP/prod/ETIQUETA_EMPRESA/nif/516195174/source/search/campaign/fichaemp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www.racius.com/spinumviva-ld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informa.pt/servlet/app/portal/ENTP/prod/ETIQUETA_EMPRESA/nif/516195174/source/search/campaign/fichaemp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ublicacoes.mj.pt/Pesquisa.aspx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ublicacoes.mj.pt/Pesquisa.aspx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bibliotecamunicipal.espinho.pt/fotos/documentos/4144_01_09_2011_171749118060017cf5403bb.pdf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www.instagram.com/cnnportugal/reel/DGHU11hMFuA/a-mulher-e-os-filhos-de-lu%C3%ADs-montenegro-t%C3%AAm-uma-empresa-imobili%C3%A1ria-o-que-pode-c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nstagram.com/observador/p/DGO47HZzzOA/?utm_source=chatgpt.com&amp;img_index=5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pedroaovieira/overlay/about-this-profile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svg"/><Relationship Id="rId7" Type="http://schemas.openxmlformats.org/officeDocument/2006/relationships/image" Target="../media/image3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svg"/><Relationship Id="rId7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4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svg"/><Relationship Id="rId7" Type="http://schemas.openxmlformats.org/officeDocument/2006/relationships/image" Target="../media/image4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26.svg"/><Relationship Id="rId10" Type="http://schemas.openxmlformats.org/officeDocument/2006/relationships/image" Target="../media/image47.png"/><Relationship Id="rId4" Type="http://schemas.openxmlformats.org/officeDocument/2006/relationships/image" Target="../media/image25.png"/><Relationship Id="rId9" Type="http://schemas.openxmlformats.org/officeDocument/2006/relationships/image" Target="../media/image46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svg"/><Relationship Id="rId7" Type="http://schemas.openxmlformats.org/officeDocument/2006/relationships/image" Target="../media/image5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26.svg"/><Relationship Id="rId10" Type="http://schemas.openxmlformats.org/officeDocument/2006/relationships/image" Target="../media/image53.png"/><Relationship Id="rId4" Type="http://schemas.openxmlformats.org/officeDocument/2006/relationships/image" Target="../media/image25.png"/><Relationship Id="rId9" Type="http://schemas.openxmlformats.org/officeDocument/2006/relationships/image" Target="../media/image52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svg"/><Relationship Id="rId7" Type="http://schemas.openxmlformats.org/officeDocument/2006/relationships/image" Target="../media/image5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58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svg"/><Relationship Id="rId7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60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svg"/><Relationship Id="rId7" Type="http://schemas.openxmlformats.org/officeDocument/2006/relationships/image" Target="../media/image6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26.svg"/><Relationship Id="rId10" Type="http://schemas.openxmlformats.org/officeDocument/2006/relationships/image" Target="../media/image65.png"/><Relationship Id="rId4" Type="http://schemas.openxmlformats.org/officeDocument/2006/relationships/image" Target="../media/image25.png"/><Relationship Id="rId9" Type="http://schemas.openxmlformats.org/officeDocument/2006/relationships/image" Target="../media/image6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sv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6.svg"/><Relationship Id="rId10" Type="http://schemas.microsoft.com/office/2007/relationships/diagramDrawing" Target="../diagrams/drawing1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rlamento.pt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rtugal.gov.pt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rtugal.gov.pt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rtugal.gov.pt/en/gc24/prime-minister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7" name="TextBox 7"/>
          <p:cNvSpPr txBox="1"/>
          <p:nvPr/>
        </p:nvSpPr>
        <p:spPr>
          <a:xfrm>
            <a:off x="1028700" y="3013229"/>
            <a:ext cx="12112197" cy="1850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66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Private Business, Public Fallout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620822"/>
            <a:ext cx="12138572" cy="1574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649"/>
              </a:lnSpc>
            </a:pPr>
            <a:r>
              <a:rPr lang="en-US" sz="4800" dirty="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How OSINT Took Down Portugal's Government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5075" y="6673696"/>
            <a:ext cx="12112197" cy="600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Guide on how to obtain the public information behind the recent scandal involving the Portuguese prime minister that led to the downfall of the government.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32" name="Freeform 10"/>
          <p:cNvSpPr/>
          <p:nvPr/>
        </p:nvSpPr>
        <p:spPr>
          <a:xfrm>
            <a:off x="13441247" y="3882878"/>
            <a:ext cx="4202073" cy="2521244"/>
          </a:xfrm>
          <a:custGeom>
            <a:avLst/>
            <a:gdLst/>
            <a:ahLst/>
            <a:cxnLst/>
            <a:rect l="l" t="t" r="r" b="b"/>
            <a:pathLst>
              <a:path w="4202073" h="2521244">
                <a:moveTo>
                  <a:pt x="0" y="0"/>
                </a:moveTo>
                <a:lnTo>
                  <a:pt x="4202074" y="0"/>
                </a:lnTo>
                <a:lnTo>
                  <a:pt x="4202074" y="2521245"/>
                </a:lnTo>
                <a:lnTo>
                  <a:pt x="0" y="2521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E9CE4841-5277-2C53-18D8-60A7B0051F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9CCAD-897B-2494-5B78-C88DCBD0B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C48C274-0544-1430-88CE-86874E74F8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9A34B0D-1C84-0A8F-F2C2-E09F32E26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C7F26A4-1D3F-33E9-5810-CE6AB2DA7840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Prime-Minister</a:t>
            </a:r>
            <a:endParaRPr lang="en-BS" sz="4800" b="1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B56531E7-D70E-DF2D-163F-7AF0E11FB133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3E6AFD18-10B3-E96E-9278-2B4218BF7886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9F84DA5-0C91-53C5-3743-07417C4DBBDC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BF6B8AC3-E8F9-ED15-2BF0-B465C356208E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8CCC06-89C5-E078-D5D8-06F134D77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254" y="2644416"/>
            <a:ext cx="8131346" cy="6004284"/>
          </a:xfrm>
        </p:spPr>
        <p:txBody>
          <a:bodyPr/>
          <a:lstStyle/>
          <a:p>
            <a:r>
              <a:rPr lang="en-US" sz="2400" b="1" dirty="0"/>
              <a:t>Name</a:t>
            </a:r>
            <a:r>
              <a:rPr lang="en-US" sz="2400" dirty="0"/>
              <a:t>: Luís Montenegro</a:t>
            </a:r>
          </a:p>
          <a:p>
            <a:r>
              <a:rPr lang="en-US" sz="2400" b="1" dirty="0"/>
              <a:t>Birth</a:t>
            </a:r>
            <a:r>
              <a:rPr lang="en-US" sz="2400" dirty="0"/>
              <a:t>: 16/02/1973 - Porto</a:t>
            </a:r>
          </a:p>
          <a:p>
            <a:r>
              <a:rPr lang="en-US" sz="2400" b="1" dirty="0"/>
              <a:t>Marital Status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Married</a:t>
            </a:r>
          </a:p>
          <a:p>
            <a:pPr lvl="1"/>
            <a:r>
              <a:rPr lang="en-US" sz="2000" dirty="0"/>
              <a:t>2 children</a:t>
            </a:r>
          </a:p>
          <a:p>
            <a:r>
              <a:rPr lang="en-US" sz="2400" b="1" dirty="0"/>
              <a:t>Education</a:t>
            </a:r>
            <a:r>
              <a:rPr lang="en-US" sz="2400" dirty="0"/>
              <a:t>: </a:t>
            </a:r>
          </a:p>
          <a:p>
            <a:pPr lvl="1"/>
            <a:r>
              <a:rPr lang="pt-BR" sz="2000" dirty="0"/>
              <a:t>Law graduate - Universidade Católica Portuguesa - 1999</a:t>
            </a:r>
          </a:p>
          <a:p>
            <a:pPr lvl="1"/>
            <a:r>
              <a:rPr lang="en-US" sz="2000" dirty="0"/>
              <a:t>Post-graduate degree in Personal Data Protection - INSEAD</a:t>
            </a:r>
          </a:p>
          <a:p>
            <a:pPr lvl="1"/>
            <a:r>
              <a:rPr lang="en-US" sz="2000" dirty="0"/>
              <a:t>Advanced Management </a:t>
            </a:r>
            <a:r>
              <a:rPr lang="en-US" sz="2000" dirty="0" err="1"/>
              <a:t>Programme</a:t>
            </a:r>
            <a:r>
              <a:rPr lang="en-US" sz="2000" dirty="0"/>
              <a:t> - INSEAD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EF41877-8260-BDEB-97C0-5D5DEA4F03C4}"/>
              </a:ext>
            </a:extLst>
          </p:cNvPr>
          <p:cNvSpPr txBox="1">
            <a:spLocks/>
          </p:cNvSpPr>
          <p:nvPr/>
        </p:nvSpPr>
        <p:spPr>
          <a:xfrm>
            <a:off x="9242254" y="2644416"/>
            <a:ext cx="8131346" cy="6004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Previous Job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Lawyer – Founder and Partner of SP&amp;M law firm</a:t>
            </a:r>
          </a:p>
          <a:p>
            <a:pPr lvl="1"/>
            <a:r>
              <a:rPr lang="en-US" sz="2000" dirty="0"/>
              <a:t>Chairman of the General Meeting of the </a:t>
            </a:r>
            <a:r>
              <a:rPr lang="en-US" sz="2000" dirty="0" err="1"/>
              <a:t>Ferpinta</a:t>
            </a:r>
            <a:r>
              <a:rPr lang="en-US" sz="2000" dirty="0"/>
              <a:t> Group</a:t>
            </a:r>
          </a:p>
          <a:p>
            <a:pPr lvl="1"/>
            <a:r>
              <a:rPr lang="en-US" sz="2000" dirty="0"/>
              <a:t>Chairman of the General Meeting of </a:t>
            </a:r>
            <a:r>
              <a:rPr lang="en-US" sz="2000" dirty="0" err="1"/>
              <a:t>Rádio</a:t>
            </a:r>
            <a:r>
              <a:rPr lang="en-US" sz="2000" dirty="0"/>
              <a:t> Popular</a:t>
            </a:r>
          </a:p>
          <a:p>
            <a:r>
              <a:rPr lang="en-US" sz="2400" b="1" dirty="0"/>
              <a:t>Politician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Member and Chairman of the </a:t>
            </a:r>
            <a:r>
              <a:rPr lang="en-US" sz="2000" dirty="0" err="1"/>
              <a:t>Espinho</a:t>
            </a:r>
            <a:r>
              <a:rPr lang="en-US" sz="2000" dirty="0"/>
              <a:t> Municipal Assembly and </a:t>
            </a:r>
            <a:r>
              <a:rPr lang="en-US" sz="2000" dirty="0" err="1"/>
              <a:t>Councillor</a:t>
            </a:r>
            <a:endParaRPr lang="en-US" sz="2000" dirty="0"/>
          </a:p>
          <a:p>
            <a:pPr lvl="1"/>
            <a:r>
              <a:rPr lang="en-US" sz="2000" dirty="0"/>
              <a:t>Member of Parliament in 2002, 2005, 2009, 2011, and 2015 (16 years)</a:t>
            </a:r>
          </a:p>
          <a:p>
            <a:pPr lvl="1"/>
            <a:r>
              <a:rPr lang="en-US" sz="2000" dirty="0"/>
              <a:t>President of the PSD Parliamentary Group from 2011 to 2017</a:t>
            </a:r>
          </a:p>
          <a:p>
            <a:pPr lvl="1"/>
            <a:r>
              <a:rPr lang="en-US" sz="2000" dirty="0"/>
              <a:t>Leader of the Social Democrats (PSD) since 28 May 2022</a:t>
            </a:r>
            <a:endParaRPr lang="en-BS" sz="2000" dirty="0"/>
          </a:p>
        </p:txBody>
      </p:sp>
    </p:spTree>
    <p:extLst>
      <p:ext uri="{BB962C8B-B14F-4D97-AF65-F5344CB8AC3E}">
        <p14:creationId xmlns:p14="http://schemas.microsoft.com/office/powerpoint/2010/main" val="2038492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E6A5E-352B-AD2B-0BF1-D52D069CD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583728A-7A95-CE31-44A0-47962C951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648F94C-2E25-1684-9CDF-1A7EEDA18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0D5E2A5-CB83-1018-33D5-FDE9D84D20E0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Assembleia da República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8CFB12-9B61-0B6D-C9A5-8BC6EBFBF853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Registo de interesses</a:t>
            </a:r>
          </a:p>
          <a:p>
            <a:pPr lvl="1"/>
            <a:r>
              <a:rPr lang="pt-BR" dirty="0"/>
              <a:t>Legislatura XI (</a:t>
            </a:r>
            <a:r>
              <a:rPr lang="pt-BR" dirty="0">
                <a:hlinkClick r:id="rId6"/>
              </a:rPr>
              <a:t>link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Legislatura XII  (</a:t>
            </a:r>
            <a:r>
              <a:rPr lang="pt-BR" dirty="0">
                <a:hlinkClick r:id="rId7"/>
              </a:rPr>
              <a:t>link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Legislatura XIII  (</a:t>
            </a:r>
            <a:r>
              <a:rPr lang="pt-BR" dirty="0">
                <a:hlinkClick r:id="rId8"/>
              </a:rPr>
              <a:t>link</a:t>
            </a:r>
            <a:r>
              <a:rPr lang="pt-BR" dirty="0"/>
              <a:t>)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Legislatura XVI</a:t>
            </a:r>
            <a:r>
              <a:rPr lang="pt-BR" dirty="0"/>
              <a:t>  (</a:t>
            </a:r>
            <a:r>
              <a:rPr lang="pt-BR" dirty="0">
                <a:hlinkClick r:id="rId9"/>
              </a:rPr>
              <a:t>link</a:t>
            </a:r>
            <a:r>
              <a:rPr lang="pt-BR" dirty="0"/>
              <a:t>)</a:t>
            </a:r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0C9E194A-3151-073C-C914-86BD9351E694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pic>
        <p:nvPicPr>
          <p:cNvPr id="4" name="Picture 3">
            <a:hlinkClick r:id="rId10"/>
            <a:extLst>
              <a:ext uri="{FF2B5EF4-FFF2-40B4-BE49-F238E27FC236}">
                <a16:creationId xmlns:a16="http://schemas.microsoft.com/office/drawing/2014/main" id="{7C8A7049-EC6F-5ADC-C8FD-32D2433B55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8455" y="3751888"/>
            <a:ext cx="2979686" cy="2783223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7037EF0D-263C-B3D4-5613-3541450966D9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D397C017-397E-9AE7-4E4A-3C225160E7E8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722C54DB-62F2-2129-83A8-80ECFE75DAA5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11" name="Picture 10">
            <a:hlinkClick r:id="rId12"/>
            <a:extLst>
              <a:ext uri="{FF2B5EF4-FFF2-40B4-BE49-F238E27FC236}">
                <a16:creationId xmlns:a16="http://schemas.microsoft.com/office/drawing/2014/main" id="{6D3D2F4A-CB2D-0124-4950-B5574230D8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6973" y="2665323"/>
            <a:ext cx="8183162" cy="548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36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EB913-BEBF-0FF4-6EAC-74B401E8E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D1585C5-31F8-C915-9BBC-BB07DEB94E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EA8F85C-6D06-104E-A6F2-3B8CF989A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B0CD6A-C600-6C31-A800-51C4D9E3429B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Prime-Minister</a:t>
            </a:r>
            <a:endParaRPr lang="en-BS" sz="4800" b="1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AF59029B-43C8-B8F4-C19F-AC101959136B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5DE3F30C-5E7A-A2A2-D456-5BC733614FE7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8D39A7D9-28AC-07F6-2F40-DB1B6123D4D9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7E7CB4B-8E77-24DB-37B6-F09FF26A9813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BB31F2-5789-A4DA-D3FF-6143015946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253" y="2644416"/>
            <a:ext cx="8185493" cy="6004284"/>
          </a:xfrm>
        </p:spPr>
        <p:txBody>
          <a:bodyPr/>
          <a:lstStyle/>
          <a:p>
            <a:r>
              <a:rPr lang="en-US" sz="2400" b="1" dirty="0"/>
              <a:t>Name</a:t>
            </a:r>
            <a:r>
              <a:rPr lang="en-US" sz="2400" dirty="0"/>
              <a:t>: Luís Montenegro</a:t>
            </a:r>
          </a:p>
          <a:p>
            <a:r>
              <a:rPr lang="en-US" sz="2400" b="1" dirty="0"/>
              <a:t>Full Name</a:t>
            </a:r>
            <a:r>
              <a:rPr lang="en-US" sz="2400" dirty="0"/>
              <a:t>: </a:t>
            </a: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Luís Filipe Montenegro Cardoso de Morais Esteves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/>
              <a:t>Birth</a:t>
            </a:r>
            <a:r>
              <a:rPr lang="en-US" sz="2400" dirty="0"/>
              <a:t>: 16/02/1973 - Porto</a:t>
            </a:r>
          </a:p>
          <a:p>
            <a:r>
              <a:rPr lang="en-US" sz="2400" b="1" dirty="0"/>
              <a:t>Marital Status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Married - </a:t>
            </a:r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Carla Maria Rodrigues Neto Montenegro</a:t>
            </a:r>
          </a:p>
          <a:p>
            <a:pPr lvl="2"/>
            <a:r>
              <a:rPr lang="en-US" sz="1600" dirty="0" err="1"/>
              <a:t>Comunhão</a:t>
            </a:r>
            <a:r>
              <a:rPr lang="en-US" sz="1600" dirty="0"/>
              <a:t> de </a:t>
            </a:r>
            <a:r>
              <a:rPr lang="en-US" sz="1600" dirty="0" err="1"/>
              <a:t>Adquiridos</a:t>
            </a:r>
            <a:endParaRPr lang="en-US" sz="1600" dirty="0"/>
          </a:p>
          <a:p>
            <a:pPr lvl="1"/>
            <a:r>
              <a:rPr lang="en-US" sz="2000" dirty="0"/>
              <a:t>2 children</a:t>
            </a:r>
          </a:p>
          <a:p>
            <a:r>
              <a:rPr lang="en-US" sz="2400" b="1" dirty="0"/>
              <a:t>Education</a:t>
            </a:r>
            <a:r>
              <a:rPr lang="en-US" sz="2400" dirty="0"/>
              <a:t>: </a:t>
            </a:r>
          </a:p>
          <a:p>
            <a:pPr lvl="1"/>
            <a:r>
              <a:rPr lang="pt-BR" sz="2000" dirty="0"/>
              <a:t>Law graduate - Universidade Católica Portuguesa - 1999</a:t>
            </a:r>
          </a:p>
          <a:p>
            <a:pPr lvl="1"/>
            <a:r>
              <a:rPr lang="en-US" sz="2000" dirty="0"/>
              <a:t>Post-graduate degree in Personal Data Protection - INSEAD</a:t>
            </a:r>
          </a:p>
          <a:p>
            <a:pPr lvl="1"/>
            <a:r>
              <a:rPr lang="en-US" sz="2000" dirty="0"/>
              <a:t>Advanced Management </a:t>
            </a:r>
            <a:r>
              <a:rPr lang="en-US" sz="2000" dirty="0" err="1"/>
              <a:t>Programme</a:t>
            </a:r>
            <a:r>
              <a:rPr lang="en-US" sz="2000" dirty="0"/>
              <a:t> - INSEAD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16C5D29-05E2-F3A8-EAFF-0FCB4C3A6346}"/>
              </a:ext>
            </a:extLst>
          </p:cNvPr>
          <p:cNvSpPr txBox="1">
            <a:spLocks/>
          </p:cNvSpPr>
          <p:nvPr/>
        </p:nvSpPr>
        <p:spPr>
          <a:xfrm>
            <a:off x="9242254" y="2644416"/>
            <a:ext cx="8131346" cy="6004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Previous Job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Lawyer – Founder and Partner of SP&amp;M law firm - Porto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(50%)</a:t>
            </a:r>
          </a:p>
          <a:p>
            <a:pPr lvl="1"/>
            <a:r>
              <a:rPr lang="en-US" sz="2000" dirty="0"/>
              <a:t>Chairman of the General Meeting of the </a:t>
            </a:r>
            <a:r>
              <a:rPr lang="en-US" sz="2000" dirty="0" err="1"/>
              <a:t>Ferpinta</a:t>
            </a:r>
            <a:r>
              <a:rPr lang="en-US" sz="2000" dirty="0"/>
              <a:t> Group</a:t>
            </a:r>
          </a:p>
          <a:p>
            <a:pPr lvl="1"/>
            <a:r>
              <a:rPr lang="en-US" sz="2000" dirty="0"/>
              <a:t>Chairman of the General Meeting of </a:t>
            </a:r>
            <a:r>
              <a:rPr lang="en-US" sz="2000" dirty="0" err="1"/>
              <a:t>Rádio</a:t>
            </a:r>
            <a:r>
              <a:rPr lang="en-US" sz="2000" dirty="0"/>
              <a:t> Popular</a:t>
            </a:r>
          </a:p>
          <a:p>
            <a:pPr lvl="1"/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Oliveiras Gold de Portugal, Lda (25%) - Bragança</a:t>
            </a:r>
          </a:p>
          <a:p>
            <a:pPr lvl="1"/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Luimonteago,Lda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(95%) - Barcelos</a:t>
            </a:r>
          </a:p>
          <a:p>
            <a:r>
              <a:rPr lang="en-US" sz="2400" b="1" dirty="0"/>
              <a:t>Politician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Member and Chairman of the </a:t>
            </a:r>
            <a:r>
              <a:rPr lang="en-US" sz="2000" dirty="0" err="1"/>
              <a:t>Espinho</a:t>
            </a:r>
            <a:r>
              <a:rPr lang="en-US" sz="2000" dirty="0"/>
              <a:t> Municipal Assembly and </a:t>
            </a:r>
            <a:r>
              <a:rPr lang="en-US" sz="2000" dirty="0" err="1"/>
              <a:t>Councillor</a:t>
            </a:r>
            <a:endParaRPr lang="en-US" sz="2000" dirty="0"/>
          </a:p>
          <a:p>
            <a:pPr lvl="1"/>
            <a:r>
              <a:rPr lang="en-US" sz="2000" dirty="0"/>
              <a:t>Member of Parliament in 2002, 2005, 2009, 2011, and 2015 (16 years)</a:t>
            </a:r>
          </a:p>
          <a:p>
            <a:pPr lvl="1"/>
            <a:r>
              <a:rPr lang="en-US" sz="2000" dirty="0"/>
              <a:t>President of the PSD Parliamentary Group from 2011 to 2017</a:t>
            </a:r>
          </a:p>
          <a:p>
            <a:pPr lvl="1"/>
            <a:r>
              <a:rPr lang="en-US" sz="2000" dirty="0"/>
              <a:t>Leader of the Social Democrats (PSD) since 28 May 2022</a:t>
            </a:r>
            <a:endParaRPr lang="en-BS" sz="2000" dirty="0"/>
          </a:p>
        </p:txBody>
      </p:sp>
    </p:spTree>
    <p:extLst>
      <p:ext uri="{BB962C8B-B14F-4D97-AF65-F5344CB8AC3E}">
        <p14:creationId xmlns:p14="http://schemas.microsoft.com/office/powerpoint/2010/main" val="3583809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143B4-0982-6855-28CD-6C7E58E0F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6D58A2-5ADD-68C2-BDA4-1F9A0DD302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2ACC464-37E1-9750-1EB9-3E4DBFE13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C4F2513-5BB3-B507-B26F-DCF53256939A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000" b="1" dirty="0"/>
              <a:t>SOUSA PINHEIRO &amp; MONTENEGRO - SOCIEDADE DE ADVOGADOS, SP, RL</a:t>
            </a:r>
            <a:endParaRPr lang="en-BS" sz="40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DBB450-D48F-B811-9F07-89407F5C8DCB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Site einforma (</a:t>
            </a:r>
            <a:r>
              <a:rPr lang="pt-BR" dirty="0">
                <a:hlinkClick r:id="rId6"/>
              </a:rPr>
              <a:t>link</a:t>
            </a:r>
            <a:r>
              <a:rPr lang="pt-BR" dirty="0"/>
              <a:t>)</a:t>
            </a:r>
          </a:p>
          <a:p>
            <a:r>
              <a:rPr lang="pt-BR" dirty="0"/>
              <a:t>NIPC: 510445020</a:t>
            </a:r>
          </a:p>
          <a:p>
            <a:r>
              <a:rPr lang="pt-BR" dirty="0"/>
              <a:t>Denominação:	 </a:t>
            </a:r>
            <a:r>
              <a:rPr lang="pt-BR" sz="2800" dirty="0"/>
              <a:t>SOUSA PINHEIRO &amp; MARQUES - SOCIEDADE DE ADVOGADOS, SP, RL</a:t>
            </a:r>
          </a:p>
          <a:p>
            <a:r>
              <a:rPr lang="pt-BR" dirty="0"/>
              <a:t>Designações anteriores: </a:t>
            </a:r>
            <a:r>
              <a:rPr lang="pt-BR" sz="2800" dirty="0"/>
              <a:t>SOUSA PINHEIRO &amp; MONTENEGRO - SOCIEDADE DE ADVOGADOS, SP, RL</a:t>
            </a:r>
          </a:p>
          <a:p>
            <a:r>
              <a:rPr lang="pt-BR" dirty="0"/>
              <a:t>Website: https://spm-advogados.com/</a:t>
            </a:r>
          </a:p>
          <a:p>
            <a:r>
              <a:rPr lang="pt-BR" dirty="0"/>
              <a:t>DUNS: </a:t>
            </a:r>
          </a:p>
          <a:p>
            <a:r>
              <a:rPr lang="pt-BR" dirty="0"/>
              <a:t>Morada: PRAÇA BOM SUCESSO, 74/90 3º ESCRITÓRIO 7 – 4150-146 PORTO</a:t>
            </a:r>
          </a:p>
          <a:p>
            <a:r>
              <a:rPr lang="pt-BR" dirty="0"/>
              <a:t>Telefone</a:t>
            </a:r>
          </a:p>
          <a:p>
            <a:r>
              <a:rPr lang="pt-BR" dirty="0"/>
              <a:t>Email:</a:t>
            </a:r>
          </a:p>
          <a:p>
            <a:r>
              <a:rPr lang="pt-BR" dirty="0"/>
              <a:t>CAE: 69101 - Atividades jurídicas, exceto dos cartórios notariais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E7E35BDC-4AF7-A818-5559-036FA979ED0C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EABB86A2-0810-E7BA-E136-835688148533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AE65822B-CB2B-4C99-B413-F09393DDC86C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C8D3FC8A-E41D-1B40-A98A-71C437F9B67C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406013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9BCEA-4D56-9F6D-67C2-1E21F785C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C216059-B460-F1FF-162A-255FC0FB5D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07180AE-E3F8-94BB-CA08-28E786871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A71338A-300C-F6CC-1D75-5D9DE1BC5356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Prime-Minister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9AA3D9-302E-7DF5-46AE-286C5F35D434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Portal do Governo </a:t>
            </a:r>
            <a:r>
              <a:rPr lang="en-US" sz="1600" dirty="0"/>
              <a:t>(</a:t>
            </a:r>
            <a:r>
              <a:rPr lang="en-US" sz="1600" dirty="0">
                <a:hlinkClick r:id="rId6"/>
              </a:rPr>
              <a:t>link</a:t>
            </a:r>
            <a:r>
              <a:rPr lang="en-US" sz="1600" dirty="0"/>
              <a:t>)</a:t>
            </a: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E5B44FE0-A8E2-099F-F593-43A6C343232E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52CEA7F0-69E4-2E81-3ACD-BAE0CEADC8AE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753CA30A-00D7-238E-0A63-F98D0BCCA900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BBCA8EB0-0485-5094-7E02-5B5A16F06482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DB4975-2147-178E-AA54-642F56B5A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4188282"/>
            <a:ext cx="2979686" cy="27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58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0AE0C-DE87-E748-5E61-5B0E65243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26BBD5B-B706-B1E3-7B79-561F56B749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3ED00A0E-CC1A-90AC-1795-A4E5FE48A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88E8CA-E6F7-1EFA-F16C-B3F139867E5C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Prime-Minister</a:t>
            </a:r>
            <a:endParaRPr lang="en-BS" sz="4800" b="1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9437EED9-1700-E690-80DF-1AE2A014F4C7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5A5E1622-0AE0-BFEF-233C-B269C2595891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DD6E946A-03D2-3759-C745-097CCE92EC42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9962495E-2DE1-97A4-3819-3FF1D93FA7CD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BE5FE7-3871-C519-D64E-ABE320B1B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253" y="2644416"/>
            <a:ext cx="8185493" cy="6004284"/>
          </a:xfrm>
        </p:spPr>
        <p:txBody>
          <a:bodyPr/>
          <a:lstStyle/>
          <a:p>
            <a:r>
              <a:rPr lang="en-US" sz="2400" b="1" dirty="0"/>
              <a:t>Name</a:t>
            </a:r>
            <a:r>
              <a:rPr lang="en-US" sz="2400" dirty="0"/>
              <a:t>: Luís Montenegro</a:t>
            </a:r>
          </a:p>
          <a:p>
            <a:r>
              <a:rPr lang="en-US" sz="2400" b="1" dirty="0"/>
              <a:t>Full Name</a:t>
            </a:r>
            <a:r>
              <a:rPr lang="en-US" sz="2400" dirty="0"/>
              <a:t>: </a:t>
            </a: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Luís Filipe Montenegro Cardoso de Morais Esteves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/>
              <a:t>Birth</a:t>
            </a:r>
            <a:r>
              <a:rPr lang="en-US" sz="2400" dirty="0"/>
              <a:t>: 16/02/1973 - Porto</a:t>
            </a:r>
          </a:p>
          <a:p>
            <a:r>
              <a:rPr lang="en-US" sz="2400" b="1" dirty="0"/>
              <a:t>Marital Status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Married - </a:t>
            </a:r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Carla Maria Rodrigues Neto Montenegro</a:t>
            </a:r>
          </a:p>
          <a:p>
            <a:pPr lvl="2"/>
            <a:r>
              <a:rPr lang="en-US" sz="1600" dirty="0" err="1"/>
              <a:t>Comunhão</a:t>
            </a:r>
            <a:r>
              <a:rPr lang="en-US" sz="1600" dirty="0"/>
              <a:t> de </a:t>
            </a:r>
            <a:r>
              <a:rPr lang="en-US" sz="1600" dirty="0" err="1"/>
              <a:t>Adquiridos</a:t>
            </a:r>
            <a:endParaRPr lang="en-US" sz="1600" dirty="0"/>
          </a:p>
          <a:p>
            <a:pPr lvl="1"/>
            <a:r>
              <a:rPr lang="en-US" sz="2000" dirty="0"/>
              <a:t>2 children</a:t>
            </a:r>
          </a:p>
          <a:p>
            <a:r>
              <a:rPr lang="en-US" sz="2400" b="1" dirty="0"/>
              <a:t>Address</a:t>
            </a:r>
            <a:r>
              <a:rPr lang="en-US" sz="2400" dirty="0"/>
              <a:t>:</a:t>
            </a:r>
          </a:p>
          <a:p>
            <a:pPr lvl="1"/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Urbanização do Formal, nº 15</a:t>
            </a:r>
          </a:p>
          <a:p>
            <a:pPr lvl="1"/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4500 - 669 Silvalde - Espinho 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/>
              <a:t>Education</a:t>
            </a:r>
            <a:r>
              <a:rPr lang="en-US" sz="2400" dirty="0"/>
              <a:t>: </a:t>
            </a:r>
          </a:p>
          <a:p>
            <a:pPr lvl="1"/>
            <a:r>
              <a:rPr lang="pt-BR" sz="2000" dirty="0"/>
              <a:t>Law graduate - Universidade Católica Portuguesa - 1999</a:t>
            </a:r>
          </a:p>
          <a:p>
            <a:pPr lvl="1"/>
            <a:r>
              <a:rPr lang="en-US" sz="2000" dirty="0"/>
              <a:t>Post-graduate degree in Personal Data Protection - INSEAD</a:t>
            </a:r>
          </a:p>
          <a:p>
            <a:pPr lvl="1"/>
            <a:r>
              <a:rPr lang="en-US" sz="2000" dirty="0"/>
              <a:t>Advanced Management </a:t>
            </a:r>
            <a:r>
              <a:rPr lang="en-US" sz="2000" dirty="0" err="1"/>
              <a:t>Programme</a:t>
            </a:r>
            <a:r>
              <a:rPr lang="en-US" sz="2000" dirty="0"/>
              <a:t> - INSEAD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EFA1303-39BF-9645-61FC-4CC345A26A04}"/>
              </a:ext>
            </a:extLst>
          </p:cNvPr>
          <p:cNvSpPr txBox="1">
            <a:spLocks/>
          </p:cNvSpPr>
          <p:nvPr/>
        </p:nvSpPr>
        <p:spPr>
          <a:xfrm>
            <a:off x="9242254" y="2644416"/>
            <a:ext cx="8131346" cy="6004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Previous Job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Lawyer – Founder and Partner of SP&amp;M law firm - Porto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(50%)</a:t>
            </a:r>
          </a:p>
          <a:p>
            <a:pPr lvl="1"/>
            <a:r>
              <a:rPr lang="en-US" sz="2000" dirty="0"/>
              <a:t>Chairman of the General Meeting of the </a:t>
            </a:r>
            <a:r>
              <a:rPr lang="en-US" sz="2000" dirty="0" err="1"/>
              <a:t>Ferpinta</a:t>
            </a:r>
            <a:r>
              <a:rPr lang="en-US" sz="2000" dirty="0"/>
              <a:t> Group</a:t>
            </a:r>
          </a:p>
          <a:p>
            <a:pPr lvl="1"/>
            <a:r>
              <a:rPr lang="en-US" sz="2000" dirty="0"/>
              <a:t>Chairman of the General Meeting of </a:t>
            </a:r>
            <a:r>
              <a:rPr lang="en-US" sz="2000" dirty="0" err="1"/>
              <a:t>Rádio</a:t>
            </a:r>
            <a:r>
              <a:rPr lang="en-US" sz="2000" dirty="0"/>
              <a:t> Popular</a:t>
            </a:r>
          </a:p>
          <a:p>
            <a:pPr lvl="1"/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Oliveiras Gold de Portugal, Lda (25%) - Bragança</a:t>
            </a:r>
          </a:p>
          <a:p>
            <a:pPr lvl="1"/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Luimonteago,Lda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(95%) - Barcelos</a:t>
            </a:r>
          </a:p>
          <a:p>
            <a:r>
              <a:rPr lang="en-US" sz="2400" b="1" dirty="0"/>
              <a:t>Politician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Member and Chairman of the </a:t>
            </a:r>
            <a:r>
              <a:rPr lang="en-US" sz="2000" dirty="0" err="1"/>
              <a:t>Espinho</a:t>
            </a:r>
            <a:r>
              <a:rPr lang="en-US" sz="2000" dirty="0"/>
              <a:t> Municipal Assembly and </a:t>
            </a:r>
            <a:r>
              <a:rPr lang="en-US" sz="2000" dirty="0" err="1"/>
              <a:t>Councillor</a:t>
            </a:r>
            <a:endParaRPr lang="en-US" sz="2000" dirty="0"/>
          </a:p>
          <a:p>
            <a:pPr lvl="1"/>
            <a:r>
              <a:rPr lang="en-US" sz="2000" dirty="0"/>
              <a:t>Member of Parliament in 2002, 2005, 2009, 2011, and 2015 (16 years)</a:t>
            </a:r>
          </a:p>
          <a:p>
            <a:pPr lvl="1"/>
            <a:r>
              <a:rPr lang="en-US" sz="2000" dirty="0"/>
              <a:t>President of the PSD Parliamentary Group from 2011 to 2017</a:t>
            </a:r>
          </a:p>
          <a:p>
            <a:pPr lvl="1"/>
            <a:r>
              <a:rPr lang="en-US" sz="2000" dirty="0"/>
              <a:t>Leader of the Social Democrats (PSD) since 28 May 2022</a:t>
            </a:r>
            <a:endParaRPr lang="en-BS" sz="2000" dirty="0"/>
          </a:p>
        </p:txBody>
      </p:sp>
    </p:spTree>
    <p:extLst>
      <p:ext uri="{BB962C8B-B14F-4D97-AF65-F5344CB8AC3E}">
        <p14:creationId xmlns:p14="http://schemas.microsoft.com/office/powerpoint/2010/main" val="1974509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0C684-68B8-5A36-00A6-0DEAABA25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D536DD-4DAB-A7E6-74E9-EEA0CF0989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36922A3-9E56-7EEB-D0F9-71F75F705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7D0333-D25F-8215-ABBC-E9707123815B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Prime-Minister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AC8E63-DE80-6C3A-761F-A2BC25D3F782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Portal do Governo </a:t>
            </a:r>
            <a:r>
              <a:rPr lang="en-US" sz="1600" dirty="0"/>
              <a:t>(</a:t>
            </a:r>
            <a:r>
              <a:rPr lang="en-US" sz="1600" dirty="0">
                <a:hlinkClick r:id="rId6"/>
              </a:rPr>
              <a:t>link</a:t>
            </a:r>
            <a:r>
              <a:rPr lang="en-US" sz="1600" dirty="0"/>
              <a:t>)</a:t>
            </a: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1DF65E50-8F29-A2C9-3154-14A999FC57A3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E7509772-FD83-965A-B360-1E4F1396CC25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3E5476E2-6C2A-D907-0AA7-842086C70F30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C001F136-16A3-97E9-1187-7BC917119F80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913DA-9B82-2DBD-4747-0BCE23A25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7480" y="3009900"/>
            <a:ext cx="10250330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9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FEE89-339E-94EF-6394-695A4F102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FCC5B4-F058-DCD3-CE1C-2DCD4FEB83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1DA6108-868C-6E68-4A27-8BC974C56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0B89107-4373-047F-818B-9F0F6137FA30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000" b="1" dirty="0"/>
              <a:t>SOUSA PINHEIRO &amp; MONTENEGRO - SOCIEDADE DE ADVOGADOS, SP, RL</a:t>
            </a:r>
            <a:endParaRPr lang="en-BS" sz="40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773EFE-B112-8C52-0BCD-2237BE8B5CD0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SP&amp;M (</a:t>
            </a:r>
            <a:r>
              <a:rPr lang="pt-BR" dirty="0">
                <a:hlinkClick r:id="rId6"/>
              </a:rPr>
              <a:t>link</a:t>
            </a:r>
            <a:r>
              <a:rPr lang="pt-BR" dirty="0"/>
              <a:t>)</a:t>
            </a:r>
            <a:endParaRPr lang="pt-BR" sz="2800" dirty="0"/>
          </a:p>
          <a:p>
            <a:r>
              <a:rPr lang="pt-BR" dirty="0"/>
              <a:t>Sócios: Paulo Sousa Pinheiro</a:t>
            </a:r>
          </a:p>
          <a:p>
            <a:pPr lvl="1"/>
            <a:r>
              <a:rPr lang="pt-BR" dirty="0"/>
              <a:t>CC – 10308852 0 ZY0 (</a:t>
            </a:r>
            <a:r>
              <a:rPr lang="pt-BR" dirty="0">
                <a:hlinkClick r:id="rId7"/>
              </a:rPr>
              <a:t>contrato com cm espinho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NIF – 217298524 (</a:t>
            </a:r>
            <a:r>
              <a:rPr lang="pt-BR" dirty="0">
                <a:hlinkClick r:id="rId7"/>
              </a:rPr>
              <a:t>contrato com cm espinho</a:t>
            </a:r>
            <a:r>
              <a:rPr lang="pt-BR" dirty="0"/>
              <a:t>)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WaybackMachine: (</a:t>
            </a:r>
            <a:r>
              <a:rPr lang="pt-BR" dirty="0">
                <a:hlinkClick r:id="rId8"/>
              </a:rPr>
              <a:t>link</a:t>
            </a:r>
            <a:r>
              <a:rPr lang="pt-BR" dirty="0"/>
              <a:t>)</a:t>
            </a:r>
            <a:endParaRPr lang="pt-BR" sz="2800" dirty="0"/>
          </a:p>
          <a:p>
            <a:r>
              <a:rPr lang="pt-BR" dirty="0"/>
              <a:t>Email: lmontenegro@spm-advogados.com</a:t>
            </a:r>
          </a:p>
          <a:p>
            <a:r>
              <a:rPr lang="pt-BR" dirty="0"/>
              <a:t>Advogado (cédula profissional n.º 44944P) – Inactivo (</a:t>
            </a:r>
            <a:r>
              <a:rPr lang="pt-BR" dirty="0">
                <a:hlinkClick r:id="rId9"/>
              </a:rPr>
              <a:t>portal ordem dos advogados</a:t>
            </a:r>
            <a:r>
              <a:rPr lang="pt-BR" dirty="0"/>
              <a:t>)</a:t>
            </a:r>
          </a:p>
          <a:p>
            <a:r>
              <a:rPr lang="pt-BR" dirty="0"/>
              <a:t>deputado na Assembleia Metropolitana do Porto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FD26748-63FD-40CE-8679-741FDAF02587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15B58E43-0548-EA59-0BF4-9DD194C5D4B8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977B9341-EFB9-A6B9-708A-80B1F504C123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4750DAE-1F14-BEBB-0260-1056FFDC6257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3069449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E5C2-2790-850E-72C6-C49275666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C44E84F-C58D-496A-B272-ECD1ABBCF8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63119891-F468-EB13-637B-0B38C9205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52F6B1F-D934-AFF4-1C70-B4FCA900E480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000" b="1" dirty="0"/>
              <a:t>SOUSA PINHEIRO &amp; MONTENEGRO - SOCIEDADE DE ADVOGADOS, SP, RL</a:t>
            </a:r>
            <a:endParaRPr lang="en-BS" sz="40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1CE1E4-44E1-E447-B5D7-8E03845600B8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Portal Base (link)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Contratos Públicos</a:t>
            </a:r>
          </a:p>
          <a:p>
            <a:r>
              <a:rPr lang="pt-BR" dirty="0"/>
              <a:t>Banco Português do Fomento</a:t>
            </a:r>
          </a:p>
          <a:p>
            <a:pPr lvl="1"/>
            <a:r>
              <a:rPr lang="pt-BR" dirty="0"/>
              <a:t>2022 – 1 contrato – 100.000€</a:t>
            </a:r>
          </a:p>
          <a:p>
            <a:r>
              <a:rPr lang="pt-BR" dirty="0"/>
              <a:t>Município de Espinho</a:t>
            </a:r>
          </a:p>
          <a:p>
            <a:pPr lvl="1"/>
            <a:r>
              <a:rPr lang="pt-BR" dirty="0"/>
              <a:t>2014/2019 – 337.311 €</a:t>
            </a:r>
          </a:p>
          <a:p>
            <a:r>
              <a:rPr lang="pt-BR" dirty="0"/>
              <a:t>Município de Vagos</a:t>
            </a:r>
          </a:p>
          <a:p>
            <a:pPr lvl="1"/>
            <a:r>
              <a:rPr lang="pt-BR" dirty="0"/>
              <a:t>2015/2021 – 209.409 €</a:t>
            </a:r>
          </a:p>
          <a:p>
            <a:r>
              <a:rPr lang="pt-BR" dirty="0"/>
              <a:t>Zendensino</a:t>
            </a:r>
          </a:p>
          <a:p>
            <a:pPr lvl="1"/>
            <a:r>
              <a:rPr lang="pt-BR" dirty="0"/>
              <a:t>2018/2020 – 31.900 €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FBE1B557-3D7E-80FF-4913-616A10D0A5C6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BC44BAD-CBCA-0E4B-34A1-19F5F704F77C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C7554BC0-9E5A-1B1E-2375-729D204BDEE8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912B5FEB-F937-CF2C-D2EA-96A26707EC8C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8CA47808-7FE2-B0FC-914D-874D7D8C51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8192" y="2620962"/>
            <a:ext cx="2979687" cy="2783223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71C33A54-00B1-05D9-5CA5-3BB86CAB72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28453" y="2645364"/>
            <a:ext cx="5399538" cy="572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82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0EA95-8C9A-1968-75DE-C639AED64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F4872CB-F036-8F0E-6415-8E5C09FAE6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676DA5F-88D7-B6C4-679E-08AD5D6C1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75B084E-D596-F3FE-C218-380E52D2C09F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/>
              <a:t>Oliveiras</a:t>
            </a:r>
            <a:r>
              <a:rPr lang="en-US" sz="4800" b="1" dirty="0"/>
              <a:t> Gold de Portugal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F6F8A4-153C-D5D7-C92E-89192DE4D61D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Site einforma (link) racius (</a:t>
            </a:r>
            <a:r>
              <a:rPr lang="pt-BR" dirty="0">
                <a:hlinkClick r:id="rId6"/>
              </a:rPr>
              <a:t>link</a:t>
            </a:r>
            <a:r>
              <a:rPr lang="pt-BR" dirty="0"/>
              <a:t>)</a:t>
            </a:r>
          </a:p>
          <a:p>
            <a:r>
              <a:rPr lang="pt-BR" dirty="0"/>
              <a:t>NIPC: 510172466</a:t>
            </a:r>
          </a:p>
          <a:p>
            <a:endParaRPr lang="pt-BR" dirty="0"/>
          </a:p>
          <a:p>
            <a:r>
              <a:rPr lang="pt-BR" dirty="0"/>
              <a:t>Address:</a:t>
            </a:r>
          </a:p>
          <a:p>
            <a:pPr lvl="1"/>
            <a:r>
              <a:rPr lang="pt-BR" dirty="0"/>
              <a:t>Sortes 5300-903 Sortes - Bragança</a:t>
            </a:r>
          </a:p>
          <a:p>
            <a:r>
              <a:rPr lang="pt-BR" dirty="0"/>
              <a:t>Partners:</a:t>
            </a:r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DC56B220-A315-898F-65B9-C280908A6365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29515C71-CCC7-AEB5-0DCC-B462D0C5D300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885B8B88-13E5-A07E-2F55-C0DBF992F32D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3011873-1849-6113-782B-34987A48A801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3604804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7F89A-899E-6ACF-45F1-287D010B9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196391-D232-014E-129B-821C458448C4}"/>
              </a:ext>
            </a:extLst>
          </p:cNvPr>
          <p:cNvGrpSpPr/>
          <p:nvPr/>
        </p:nvGrpSpPr>
        <p:grpSpPr>
          <a:xfrm>
            <a:off x="1115925" y="3065845"/>
            <a:ext cx="11838075" cy="6448776"/>
            <a:chOff x="1115925" y="3065845"/>
            <a:chExt cx="11838075" cy="644877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AB6144E-5EAE-314F-6333-2EBD1037BFEF}"/>
                </a:ext>
              </a:extLst>
            </p:cNvPr>
            <p:cNvSpPr/>
            <p:nvPr/>
          </p:nvSpPr>
          <p:spPr>
            <a:xfrm>
              <a:off x="1115927" y="3065845"/>
              <a:ext cx="11838073" cy="17688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4">
                <a:lnSpc>
                  <a:spcPct val="150000"/>
                </a:lnSpc>
              </a:pPr>
              <a:r>
                <a:rPr lang="en-US" sz="2500" dirty="0">
                  <a:solidFill>
                    <a:schemeClr val="tx1"/>
                  </a:solidFill>
                </a:rPr>
                <a:t>Presentation is solely for educational and awareness purposes. </a:t>
              </a:r>
            </a:p>
            <a:p>
              <a:pPr lvl="4">
                <a:lnSpc>
                  <a:spcPct val="150000"/>
                </a:lnSpc>
              </a:pPr>
              <a:r>
                <a:rPr lang="en-US" sz="2500" b="1" dirty="0">
                  <a:solidFill>
                    <a:schemeClr val="tx1"/>
                  </a:solidFill>
                </a:rPr>
                <a:t>Not a political statement</a:t>
              </a:r>
              <a:r>
                <a:rPr lang="en-US" sz="25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E7E82E5-2F43-CF43-0291-E9625D50EE9F}"/>
                </a:ext>
              </a:extLst>
            </p:cNvPr>
            <p:cNvSpPr/>
            <p:nvPr/>
          </p:nvSpPr>
          <p:spPr>
            <a:xfrm>
              <a:off x="1115926" y="5405790"/>
              <a:ext cx="11838073" cy="17688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4">
                <a:lnSpc>
                  <a:spcPct val="150000"/>
                </a:lnSpc>
              </a:pPr>
              <a:r>
                <a:rPr lang="en-US" sz="2500" dirty="0">
                  <a:solidFill>
                    <a:schemeClr val="tx1"/>
                  </a:solidFill>
                </a:rPr>
                <a:t>Users must check the legality of OSINT tools and methods in their country.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EF289C-A875-CEB8-5661-622A6362A05F}"/>
                </a:ext>
              </a:extLst>
            </p:cNvPr>
            <p:cNvSpPr/>
            <p:nvPr/>
          </p:nvSpPr>
          <p:spPr>
            <a:xfrm>
              <a:off x="1115925" y="7745735"/>
              <a:ext cx="11838073" cy="17688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4">
                <a:lnSpc>
                  <a:spcPct val="150000"/>
                </a:lnSpc>
              </a:pPr>
              <a:r>
                <a:rPr lang="en-US" sz="2500" dirty="0">
                  <a:solidFill>
                    <a:schemeClr val="tx1"/>
                  </a:solidFill>
                </a:rPr>
                <a:t>This presentation is not related to my work or employer.</a:t>
              </a:r>
            </a:p>
          </p:txBody>
        </p:sp>
      </p:grpSp>
      <p:sp>
        <p:nvSpPr>
          <p:cNvPr id="2" name="Freeform 2">
            <a:extLst>
              <a:ext uri="{FF2B5EF4-FFF2-40B4-BE49-F238E27FC236}">
                <a16:creationId xmlns:a16="http://schemas.microsoft.com/office/drawing/2014/main" id="{AD4B42AD-5F61-80AC-DBA4-ED1AA0090D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DB2F5BD-4CB0-35ED-E747-BC5A2FF7DFB1}"/>
              </a:ext>
            </a:extLst>
          </p:cNvPr>
          <p:cNvSpPr txBox="1"/>
          <p:nvPr/>
        </p:nvSpPr>
        <p:spPr>
          <a:xfrm>
            <a:off x="167107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FF3F9014-3431-0011-D936-2DB24297F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00A14BF-54DA-19E5-CD84-13DFE7210DDB}"/>
              </a:ext>
            </a:extLst>
          </p:cNvPr>
          <p:cNvSpPr txBox="1">
            <a:spLocks/>
          </p:cNvSpPr>
          <p:nvPr/>
        </p:nvSpPr>
        <p:spPr>
          <a:xfrm>
            <a:off x="784054" y="1638300"/>
            <a:ext cx="169324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Disclaimer &amp; Legal Considerations</a:t>
            </a:r>
            <a:endParaRPr lang="en-BS" sz="4800" b="1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5789143-3A63-52F3-6A92-AE7466ACF8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011" y="5848424"/>
            <a:ext cx="799978" cy="799978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67DCEA07-BBD1-CB8F-E17F-06DE66BDF0DB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19BDE597-5F53-29D9-9D37-9776DB3E7EA2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C9B4F357-F619-2BBC-8DE7-A746E44DB6FD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12" name="Picture 11" descr="Cartoon of a person wearing a hat and a suit pointing&#10;&#10;AI-generated content may be incorrect.">
            <a:extLst>
              <a:ext uri="{FF2B5EF4-FFF2-40B4-BE49-F238E27FC236}">
                <a16:creationId xmlns:a16="http://schemas.microsoft.com/office/drawing/2014/main" id="{14E41412-C08C-2776-544B-2D31CA88C2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44600" y="3597080"/>
            <a:ext cx="4343400" cy="4343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4A96BF-FC02-6433-A705-D8A3E9D65C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5011" y="3550299"/>
            <a:ext cx="799978" cy="7999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C554BD-70BC-BC19-68B6-C2E6AC722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5011" y="8188853"/>
            <a:ext cx="882650" cy="88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86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4EE40-B6C1-5F5C-6AF4-F77A1439D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4A51F7D-F6BB-1EB6-3AFF-779F8EE6CF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E4534A3-E485-0D36-9F2D-AA727A4B3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B5EA126-1113-BBAA-FA1D-3E1E561816AF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/>
              <a:t>Luimonteago</a:t>
            </a:r>
            <a:r>
              <a:rPr lang="en-US" sz="4800" b="1" dirty="0"/>
              <a:t>, </a:t>
            </a:r>
            <a:r>
              <a:rPr lang="en-US" sz="4800" b="1" dirty="0" err="1"/>
              <a:t>Lda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85CCED-E0BA-C338-DEA8-BF36753DE070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Site einforma (link) racius (</a:t>
            </a:r>
            <a:r>
              <a:rPr lang="pt-BR" dirty="0">
                <a:hlinkClick r:id="rId6"/>
              </a:rPr>
              <a:t>link</a:t>
            </a:r>
            <a:r>
              <a:rPr lang="pt-BR" dirty="0"/>
              <a:t>)</a:t>
            </a:r>
          </a:p>
          <a:p>
            <a:r>
              <a:rPr lang="pt-BR" dirty="0"/>
              <a:t>NIPC: 510347070</a:t>
            </a:r>
          </a:p>
          <a:p>
            <a:endParaRPr lang="pt-BR" dirty="0"/>
          </a:p>
          <a:p>
            <a:r>
              <a:rPr lang="pt-BR" dirty="0"/>
              <a:t>Sócios</a:t>
            </a:r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1CC50BEF-D61E-FEA2-966F-6F3D71FA99CC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10AD5809-F252-3033-070A-76D718F65935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5415E5D1-8665-471C-C37E-9A6A817DE655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BA0B26ED-D6FA-1547-E77A-53AE23B2289C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3112405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225E1-D408-F998-9B13-9D9F80E12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DFC9CF5-BE29-D105-0FD6-5C3F63E6D7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81B33E4-9F39-AC65-8B04-1331855CE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9685688-6F50-0262-FC09-BE05E13DA04A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/>
              <a:t>Spinumviva</a:t>
            </a:r>
            <a:r>
              <a:rPr lang="en-US" sz="4800" b="1" dirty="0"/>
              <a:t>, </a:t>
            </a:r>
            <a:r>
              <a:rPr lang="en-US" sz="4800" b="1" dirty="0" err="1"/>
              <a:t>Lda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13D1A7-2679-091C-F389-FE148B7F14FD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Site einforma (</a:t>
            </a:r>
            <a:r>
              <a:rPr lang="pt-BR" dirty="0">
                <a:hlinkClick r:id="rId6"/>
              </a:rPr>
              <a:t>link</a:t>
            </a:r>
            <a:r>
              <a:rPr lang="pt-BR" dirty="0"/>
              <a:t>) racius (</a:t>
            </a:r>
            <a:r>
              <a:rPr lang="pt-BR" dirty="0">
                <a:hlinkClick r:id="rId7"/>
              </a:rPr>
              <a:t>link</a:t>
            </a:r>
            <a:r>
              <a:rPr lang="pt-BR" dirty="0"/>
              <a:t>)</a:t>
            </a:r>
          </a:p>
          <a:p>
            <a:r>
              <a:rPr lang="pt-BR" dirty="0"/>
              <a:t>NIPC: 516195174</a:t>
            </a:r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2208A6A9-FBFB-A768-800C-32DF03FD8B64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DABB0F55-8C02-5575-A6BE-AEF87D3F67FC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F06574A9-E788-3C59-8A85-AE465A15B562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7A38D05A-4C80-8162-CD23-4922DEC5C79F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666166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4EAC4-EC66-225A-0C04-507F5DD52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BCCC4A7-4311-D0AD-5532-F1BD2FA9EC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D1423DD-60C2-D8C4-01D1-B80090EF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6EBBD0A-19D4-07D3-3DFA-D08CB774DAF2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/>
              <a:t>Spinumviva</a:t>
            </a:r>
            <a:r>
              <a:rPr lang="en-US" sz="4800" b="1" dirty="0"/>
              <a:t>, </a:t>
            </a:r>
            <a:r>
              <a:rPr lang="en-US" sz="4800" b="1" dirty="0" err="1"/>
              <a:t>Lda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149796-0EE4-E1F4-D5AF-27CB014881C0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Site einforma (</a:t>
            </a:r>
            <a:r>
              <a:rPr lang="pt-BR" dirty="0">
                <a:hlinkClick r:id="rId6"/>
              </a:rPr>
              <a:t>link</a:t>
            </a:r>
            <a:r>
              <a:rPr lang="pt-BR" dirty="0"/>
              <a:t>) racius (</a:t>
            </a:r>
            <a:r>
              <a:rPr lang="pt-BR" dirty="0">
                <a:hlinkClick r:id="rId7"/>
              </a:rPr>
              <a:t>link</a:t>
            </a:r>
            <a:r>
              <a:rPr lang="pt-BR" dirty="0"/>
              <a:t>)</a:t>
            </a:r>
          </a:p>
          <a:p>
            <a:r>
              <a:rPr lang="pt-BR" dirty="0"/>
              <a:t>NIPC: 516195174</a:t>
            </a:r>
          </a:p>
          <a:p>
            <a:endParaRPr lang="pt-BR" dirty="0"/>
          </a:p>
          <a:p>
            <a:r>
              <a:rPr lang="pt-BR" dirty="0"/>
              <a:t>Avenida 8, nº 320</a:t>
            </a:r>
          </a:p>
          <a:p>
            <a:r>
              <a:rPr lang="pt-BR" dirty="0"/>
              <a:t>4500 - 205 Espinho </a:t>
            </a:r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74B373E1-FD18-E1C1-CF42-2E0D39B8AD11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3CB4725E-D3BD-891A-A321-C69C0A3924E0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93F23911-58CA-8A80-C49B-A08F4336AAE9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8F0E226E-8D4D-68C1-3B56-3E0DDED467D6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2205378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7565B-A0A4-021B-5415-7B736109D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11E4D4-B124-E33A-4933-72AC652B25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FE2E95A0-CA19-23B4-5449-8611958C0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9E4946D-8744-213E-C7BF-D8BE8003208E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/>
              <a:t>Spinumviva</a:t>
            </a:r>
            <a:r>
              <a:rPr lang="en-US" sz="4800" b="1" dirty="0"/>
              <a:t>, </a:t>
            </a:r>
            <a:r>
              <a:rPr lang="en-US" sz="4800" b="1" dirty="0" err="1"/>
              <a:t>Lda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592C22-97EB-4307-9479-A4294A4D747C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Publicações de Atos Societários e de outras entidades</a:t>
            </a:r>
            <a:r>
              <a:rPr lang="en-US" sz="2400" dirty="0"/>
              <a:t> </a:t>
            </a:r>
            <a:r>
              <a:rPr lang="en-US" sz="1600" dirty="0"/>
              <a:t>(</a:t>
            </a:r>
            <a:r>
              <a:rPr lang="en-US" sz="1600" dirty="0">
                <a:hlinkClick r:id="rId6"/>
              </a:rPr>
              <a:t>link</a:t>
            </a:r>
            <a:r>
              <a:rPr lang="en-US" sz="1600" dirty="0"/>
              <a:t>)</a:t>
            </a: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7AF5DA28-21B5-7C73-9638-912738F1ADEB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C6F93963-BBF9-68E8-1486-A8EE85989E73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169D91F5-3130-2940-316A-20612790E207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762B4CD7-11ED-6EDB-BCCD-01986034BAA9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647E1-7D5E-A0EA-0F90-A4BD693CF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600" y="3487791"/>
            <a:ext cx="2979686" cy="2783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D085A-5EA4-4A16-D0D2-5ABCEB650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254" y="7040344"/>
            <a:ext cx="8814007" cy="1951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F4E7A-A2E5-8382-7A1F-2F602CD04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3795" y="1264674"/>
            <a:ext cx="6326954" cy="816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73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3442D-181A-B2CF-8539-CDFDFCE72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2842915-8B30-7A07-2D93-DB4F36EB8D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43EB2AF-4FD3-9C94-0076-E547C7A45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2B6794F-42BA-A88E-F53E-555ED0E21E69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/>
              <a:t>Spinumviva</a:t>
            </a:r>
            <a:r>
              <a:rPr lang="en-US" sz="4800" b="1" dirty="0"/>
              <a:t>, </a:t>
            </a:r>
            <a:r>
              <a:rPr lang="en-US" sz="4800" b="1" dirty="0" err="1"/>
              <a:t>Lda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DF4BB8-111A-97F7-E5AD-4DF898A6CF5B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Publicações de Atos Societários e de outras entidades</a:t>
            </a:r>
            <a:r>
              <a:rPr lang="en-US" sz="2400" dirty="0"/>
              <a:t> </a:t>
            </a:r>
            <a:r>
              <a:rPr lang="en-US" sz="1600" dirty="0"/>
              <a:t>(</a:t>
            </a:r>
            <a:r>
              <a:rPr lang="en-US" sz="1600" dirty="0">
                <a:hlinkClick r:id="rId6"/>
              </a:rPr>
              <a:t>link</a:t>
            </a:r>
            <a:r>
              <a:rPr lang="en-US" sz="1600" dirty="0"/>
              <a:t>)</a:t>
            </a: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38980B7B-5E57-1FEA-2899-CE5B34831060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879CF47-5A50-C1AA-F54C-111CB8D70F43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BA88F08-D0D9-7EFD-2012-4A5560945DB8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E206D807-973E-15D2-3A7B-E3969945246D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D6E23-DC9B-3264-7F7F-9FC92956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853" y="4430162"/>
            <a:ext cx="8814007" cy="195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53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FE9C3-B7BD-0038-AF35-767D4AE5C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F409980-48E6-49D2-8E90-CF07D47E5B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72A9CC8-9C7A-15BE-FB54-476D69897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D8D3502-8DC7-E560-5EDD-5D272F5C81D0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/>
              <a:t>Empresas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95ED0B-2F35-6C2A-76EF-9597EEE26050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Luimonteago,Lda - 510347070</a:t>
            </a:r>
          </a:p>
          <a:p>
            <a:r>
              <a:rPr lang="pt-BR" dirty="0"/>
              <a:t>Oliveiras Gold de Portugal, Lda - 510172466</a:t>
            </a:r>
          </a:p>
          <a:p>
            <a:r>
              <a:rPr lang="pt-BR" dirty="0"/>
              <a:t>SP&amp;M, Sociedade de Advogados, RL - 510445020 </a:t>
            </a:r>
          </a:p>
          <a:p>
            <a:r>
              <a:rPr lang="pt-BR" dirty="0"/>
              <a:t>Grupo Ferpinta, SA - 501756710</a:t>
            </a:r>
          </a:p>
          <a:p>
            <a:r>
              <a:rPr lang="pt-BR" dirty="0"/>
              <a:t>Radio Popular - Eletrodomésticos, SA - 500674205</a:t>
            </a:r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60CA2D7F-D022-246C-FAA2-BF76E835E682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956E8B93-0DB7-5826-4A6A-BBD2BC7C9A96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99F64927-3F9D-CB78-7511-42511D44CD68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6ABEE81F-6584-5486-0736-6B5C5C666481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2389084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F47F4-C0D3-01EE-5287-8A8D7D83A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71B494C-3F84-B249-4F00-CD5AD380EA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33C0A890-4147-A31E-9201-44A859722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4F56346-27B9-995C-118D-96ABBAF38D7D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Links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B380F5-9201-D0DF-8074-B50825744699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hlinkClick r:id="rId6"/>
              </a:rPr>
              <a:t>https://www.instagram.com/observador/p/DGO47HZzzOA/?utm_source=chatgpt.com&amp;img_index=5</a:t>
            </a:r>
            <a:endParaRPr lang="pt-BR" dirty="0"/>
          </a:p>
          <a:p>
            <a:r>
              <a:rPr lang="pt-BR" dirty="0">
                <a:hlinkClick r:id="rId7"/>
              </a:rPr>
              <a:t>https://www.instagram.com/cnnportugal/reel/DGHU11hMFuA/a-mulher-e-os-filhos-de-lu%C3%ADs-montenegro-t%C3%AAm-uma-empresa-imobili%C3%A1ria-o-que-pode-c/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>
                <a:hlinkClick r:id="rId8"/>
              </a:rPr>
              <a:t>https://bibliotecamunicipal.espinho.pt/fotos/documentos/4144_01_09_2011_171749118060017cf5403bb.pdf</a:t>
            </a:r>
            <a:endParaRPr lang="pt-BR" dirty="0"/>
          </a:p>
          <a:p>
            <a:endParaRPr lang="pt-BR" dirty="0"/>
          </a:p>
          <a:p>
            <a:r>
              <a:rPr lang="pt-BR"/>
              <a:t>https://www.linkedin.com/feed/update/urn:li:activity:7312463193816133632/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22272CF5-DC99-E6B5-93D4-CC9F2D6E40A0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F57B2A27-F7FA-B04E-9EC7-8030DDCAA8D1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4A3301CF-77DD-2116-3079-6B4AC2F2D361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E08D0174-F958-B8DD-8010-E96AA94C7D42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3396473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4FB7B-5D81-D2AC-519C-EFE78C221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3C99E49-A39D-AEF0-426F-CBD1FCA5D2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EE7BC6C-FBB4-4A10-47F0-B68C3698B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8699E9E9-AF27-F633-F965-2A0A440FDE3C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641C97-7C54-53C8-4B79-E6457B31A2E1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37CD03DC-B609-55DE-5D26-4CC3D1BBCA20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42A2369F-68A0-E00C-AC11-29A9BBAA4D0B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8CFA3F3C-E9B4-973F-6E83-0178F7B6E7F5}"/>
              </a:ext>
            </a:extLst>
          </p:cNvPr>
          <p:cNvSpPr txBox="1"/>
          <p:nvPr/>
        </p:nvSpPr>
        <p:spPr>
          <a:xfrm>
            <a:off x="171983" y="2086544"/>
            <a:ext cx="10877017" cy="6557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08"/>
              </a:lnSpc>
            </a:pPr>
            <a:r>
              <a:rPr lang="en-US" sz="134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  <a:p>
            <a:pPr algn="ctr">
              <a:lnSpc>
                <a:spcPts val="27108"/>
              </a:lnSpc>
            </a:pPr>
            <a:r>
              <a:rPr lang="en-US" sz="134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Q&amp;A</a:t>
            </a:r>
          </a:p>
        </p:txBody>
      </p:sp>
      <p:pic>
        <p:nvPicPr>
          <p:cNvPr id="7" name="Picture 6" descr="Cartoon person in a suit and glasses&#10;&#10;AI-generated content may be incorrect.">
            <a:extLst>
              <a:ext uri="{FF2B5EF4-FFF2-40B4-BE49-F238E27FC236}">
                <a16:creationId xmlns:a16="http://schemas.microsoft.com/office/drawing/2014/main" id="{D2AA4413-8520-CE84-3CA8-95A701854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8069" y="2204526"/>
            <a:ext cx="6321731" cy="632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03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9CCE9-AD78-9453-C7D1-E5FEF8D35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A54676-A4A6-37FA-86A6-6A516D63C014}"/>
              </a:ext>
            </a:extLst>
          </p:cNvPr>
          <p:cNvSpPr/>
          <p:nvPr/>
        </p:nvSpPr>
        <p:spPr>
          <a:xfrm>
            <a:off x="-722887" y="-42476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1A36C02-7C5E-0696-F0D2-C9A0CC203E04}"/>
              </a:ext>
            </a:extLst>
          </p:cNvPr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A30C0A7-AD1E-85C6-6A0C-D472A03C1ED4}"/>
              </a:ext>
            </a:extLst>
          </p:cNvPr>
          <p:cNvSpPr/>
          <p:nvPr/>
        </p:nvSpPr>
        <p:spPr>
          <a:xfrm>
            <a:off x="11218332" y="2731879"/>
            <a:ext cx="3701593" cy="4723610"/>
          </a:xfrm>
          <a:custGeom>
            <a:avLst/>
            <a:gdLst/>
            <a:ahLst/>
            <a:cxnLst/>
            <a:rect l="l" t="t" r="r" b="b"/>
            <a:pathLst>
              <a:path w="3701593" h="4723610">
                <a:moveTo>
                  <a:pt x="0" y="0"/>
                </a:moveTo>
                <a:lnTo>
                  <a:pt x="3701593" y="0"/>
                </a:lnTo>
                <a:lnTo>
                  <a:pt x="3701593" y="4723610"/>
                </a:lnTo>
                <a:lnTo>
                  <a:pt x="0" y="4723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7A83D86-7FDE-F38A-223B-56CBAF0C9C6F}"/>
              </a:ext>
            </a:extLst>
          </p:cNvPr>
          <p:cNvSpPr/>
          <p:nvPr/>
        </p:nvSpPr>
        <p:spPr>
          <a:xfrm>
            <a:off x="9456031" y="5686468"/>
            <a:ext cx="3718302" cy="2393234"/>
          </a:xfrm>
          <a:custGeom>
            <a:avLst/>
            <a:gdLst/>
            <a:ahLst/>
            <a:cxnLst/>
            <a:rect l="l" t="t" r="r" b="b"/>
            <a:pathLst>
              <a:path w="3718302" h="2393234">
                <a:moveTo>
                  <a:pt x="0" y="0"/>
                </a:moveTo>
                <a:lnTo>
                  <a:pt x="3718301" y="0"/>
                </a:lnTo>
                <a:lnTo>
                  <a:pt x="3718301" y="2393234"/>
                </a:lnTo>
                <a:lnTo>
                  <a:pt x="0" y="23932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F98041D-79AD-0CF0-FE4F-49EDB87444C5}"/>
              </a:ext>
            </a:extLst>
          </p:cNvPr>
          <p:cNvSpPr/>
          <p:nvPr/>
        </p:nvSpPr>
        <p:spPr>
          <a:xfrm>
            <a:off x="14377104" y="3974852"/>
            <a:ext cx="2882196" cy="3943304"/>
          </a:xfrm>
          <a:custGeom>
            <a:avLst/>
            <a:gdLst/>
            <a:ahLst/>
            <a:cxnLst/>
            <a:rect l="l" t="t" r="r" b="b"/>
            <a:pathLst>
              <a:path w="2882196" h="3943304">
                <a:moveTo>
                  <a:pt x="0" y="0"/>
                </a:moveTo>
                <a:lnTo>
                  <a:pt x="2882196" y="0"/>
                </a:lnTo>
                <a:lnTo>
                  <a:pt x="2882196" y="3943304"/>
                </a:lnTo>
                <a:lnTo>
                  <a:pt x="0" y="39433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A35310-8B90-6840-8A17-F01D1AA0A485}"/>
              </a:ext>
            </a:extLst>
          </p:cNvPr>
          <p:cNvSpPr txBox="1"/>
          <p:nvPr/>
        </p:nvSpPr>
        <p:spPr>
          <a:xfrm>
            <a:off x="1028700" y="3013229"/>
            <a:ext cx="9904619" cy="239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12013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COMPUTER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388269E-99FA-3840-7511-D970F9802BF2}"/>
              </a:ext>
            </a:extLst>
          </p:cNvPr>
          <p:cNvSpPr txBox="1"/>
          <p:nvPr/>
        </p:nvSpPr>
        <p:spPr>
          <a:xfrm>
            <a:off x="1028700" y="4620822"/>
            <a:ext cx="8626948" cy="2081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649"/>
              </a:lnSpc>
            </a:pPr>
            <a:r>
              <a:rPr lang="en-US" sz="10463" dirty="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TECHNOLOGY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24192A1-861E-B626-91F4-21D4A70B020B}"/>
              </a:ext>
            </a:extLst>
          </p:cNvPr>
          <p:cNvSpPr txBox="1"/>
          <p:nvPr/>
        </p:nvSpPr>
        <p:spPr>
          <a:xfrm>
            <a:off x="1806339" y="1111346"/>
            <a:ext cx="1160704" cy="47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STUDIO SHODWE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D4EA0D9-7EAD-1D55-EE8D-1E7CA2E9AE7A}"/>
              </a:ext>
            </a:extLst>
          </p:cNvPr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44FE607-3970-88D3-5968-BC35483E9D1F}"/>
              </a:ext>
            </a:extLst>
          </p:cNvPr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6F0C56A-69B5-AB11-1F60-402C613E6CF8}"/>
              </a:ext>
            </a:extLst>
          </p:cNvPr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225DC67-511A-ED24-2CC0-C79A59DCB2F1}"/>
              </a:ext>
            </a:extLst>
          </p:cNvPr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6BB483F-B9CC-459A-64B3-A46C7110D930}"/>
              </a:ext>
            </a:extLst>
          </p:cNvPr>
          <p:cNvSpPr txBox="1"/>
          <p:nvPr/>
        </p:nvSpPr>
        <p:spPr>
          <a:xfrm>
            <a:off x="1055075" y="6673696"/>
            <a:ext cx="7793067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3585CBB-C95C-7172-F15D-8B32AEB466EE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</p:spTree>
    <p:extLst>
      <p:ext uri="{BB962C8B-B14F-4D97-AF65-F5344CB8AC3E}">
        <p14:creationId xmlns:p14="http://schemas.microsoft.com/office/powerpoint/2010/main" val="3259317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4" name="Freeform 4"/>
          <p:cNvSpPr/>
          <p:nvPr/>
        </p:nvSpPr>
        <p:spPr>
          <a:xfrm>
            <a:off x="9471027" y="2710779"/>
            <a:ext cx="5610468" cy="6246472"/>
          </a:xfrm>
          <a:custGeom>
            <a:avLst/>
            <a:gdLst/>
            <a:ahLst/>
            <a:cxnLst/>
            <a:rect l="l" t="t" r="r" b="b"/>
            <a:pathLst>
              <a:path w="5610468" h="6246472">
                <a:moveTo>
                  <a:pt x="0" y="0"/>
                </a:moveTo>
                <a:lnTo>
                  <a:pt x="5610468" y="0"/>
                </a:lnTo>
                <a:lnTo>
                  <a:pt x="5610468" y="6246472"/>
                </a:lnTo>
                <a:lnTo>
                  <a:pt x="0" y="62464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5" name="TextBox 5"/>
          <p:cNvSpPr txBox="1"/>
          <p:nvPr/>
        </p:nvSpPr>
        <p:spPr>
          <a:xfrm>
            <a:off x="1028700" y="3289454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06339" y="1111346"/>
            <a:ext cx="1160704" cy="47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STUDIO SHODWE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645930"/>
            <a:ext cx="6313346" cy="234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refers to a sequence of tasks that are carefully planned and executed to achieve a specific objective. Projects are essential in various fields, such as business, engineering, and education, and often require collaboration and resources. Each project has a start and an end, along with defined goals and deliverables. The success of a project is usually determined by how effectively the team meets the objectives within the allocated time and resources.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136400"/>
            <a:ext cx="6313346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A project refers to a sequence of tasks that are carefully planned and executed to achieve a specific objective.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0BA62-F35C-40F3-5285-BD583D040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71B125-1B60-7894-5217-AC2EB5C9A5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491EC95-7DEF-5A9D-1F87-DF1F5CD4B2D7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3F7A212-91D7-A370-01F6-CCC181AD2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764B60-9795-D556-D77B-EBEA53C3D5B5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$</a:t>
            </a:r>
            <a:r>
              <a:rPr lang="en-US" sz="4800" b="1" dirty="0" err="1"/>
              <a:t>whoami</a:t>
            </a:r>
            <a:endParaRPr lang="en-BS" sz="48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6912-9F1E-5358-15C6-B7304D577B0F}"/>
              </a:ext>
            </a:extLst>
          </p:cNvPr>
          <p:cNvSpPr txBox="1">
            <a:spLocks/>
          </p:cNvSpPr>
          <p:nvPr/>
        </p:nvSpPr>
        <p:spPr>
          <a:xfrm>
            <a:off x="1012654" y="2827337"/>
            <a:ext cx="16665746" cy="59578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S" sz="4400" dirty="0"/>
              <a:t>👓 </a:t>
            </a:r>
            <a:r>
              <a:rPr lang="en-US" sz="4400" dirty="0"/>
              <a:t>Pedro Vieira</a:t>
            </a:r>
            <a:endParaRPr lang="en-US" sz="4400" dirty="0"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4400" dirty="0"/>
          </a:p>
          <a:p>
            <a:r>
              <a:rPr lang="en-BS" sz="4400" dirty="0"/>
              <a:t>🔐 </a:t>
            </a:r>
            <a:r>
              <a:rPr lang="en-US" sz="4400" dirty="0"/>
              <a:t>Cybersecurity Engineer</a:t>
            </a:r>
          </a:p>
          <a:p>
            <a:r>
              <a:rPr lang="en-BS" sz="4400" dirty="0"/>
              <a:t>🕵️ </a:t>
            </a:r>
            <a:r>
              <a:rPr lang="en-US" sz="4400" dirty="0"/>
              <a:t>OSINT </a:t>
            </a:r>
          </a:p>
          <a:p>
            <a:r>
              <a:rPr lang="en-US" sz="4400" dirty="0"/>
              <a:t>✒️ Full stack developer</a:t>
            </a:r>
          </a:p>
          <a:p>
            <a:r>
              <a:rPr lang="en-BS" sz="4400" dirty="0"/>
              <a:t>👨‍🏫 </a:t>
            </a:r>
            <a:r>
              <a:rPr lang="en-US" sz="4400" dirty="0"/>
              <a:t>Public Speaker</a:t>
            </a:r>
            <a:endParaRPr lang="en-BS" sz="4400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D6D4DDBF-A33E-1E97-1548-797CA3E7005C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B806101B-36C1-568E-7483-13BCA4137D7A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525DA6B6-F372-E232-DC9E-FE09BA693453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12" name="Picture 11" descr="Cartoon character standing at a podium with flags behind him&#10;&#10;AI-generated content may be incorrect.">
            <a:extLst>
              <a:ext uri="{FF2B5EF4-FFF2-40B4-BE49-F238E27FC236}">
                <a16:creationId xmlns:a16="http://schemas.microsoft.com/office/drawing/2014/main" id="{4884F93F-7623-61CA-41E8-DA2F6B909F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0" y="2945306"/>
            <a:ext cx="5562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93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4" name="Freeform 4"/>
          <p:cNvSpPr/>
          <p:nvPr/>
        </p:nvSpPr>
        <p:spPr>
          <a:xfrm>
            <a:off x="11336490" y="3563771"/>
            <a:ext cx="4455678" cy="2884039"/>
          </a:xfrm>
          <a:custGeom>
            <a:avLst/>
            <a:gdLst/>
            <a:ahLst/>
            <a:cxnLst/>
            <a:rect l="l" t="t" r="r" b="b"/>
            <a:pathLst>
              <a:path w="4455678" h="2884039">
                <a:moveTo>
                  <a:pt x="0" y="0"/>
                </a:moveTo>
                <a:lnTo>
                  <a:pt x="4455679" y="0"/>
                </a:lnTo>
                <a:lnTo>
                  <a:pt x="4455679" y="2884039"/>
                </a:lnTo>
                <a:lnTo>
                  <a:pt x="0" y="28840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S"/>
          </a:p>
        </p:txBody>
      </p:sp>
      <p:sp>
        <p:nvSpPr>
          <p:cNvPr id="5" name="Freeform 5"/>
          <p:cNvSpPr/>
          <p:nvPr/>
        </p:nvSpPr>
        <p:spPr>
          <a:xfrm>
            <a:off x="2967044" y="3563771"/>
            <a:ext cx="2577298" cy="2577298"/>
          </a:xfrm>
          <a:custGeom>
            <a:avLst/>
            <a:gdLst/>
            <a:ahLst/>
            <a:cxnLst/>
            <a:rect l="l" t="t" r="r" b="b"/>
            <a:pathLst>
              <a:path w="2577298" h="2577298">
                <a:moveTo>
                  <a:pt x="0" y="0"/>
                </a:moveTo>
                <a:lnTo>
                  <a:pt x="2577298" y="0"/>
                </a:lnTo>
                <a:lnTo>
                  <a:pt x="2577298" y="2577298"/>
                </a:lnTo>
                <a:lnTo>
                  <a:pt x="0" y="25772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S"/>
          </a:p>
        </p:txBody>
      </p:sp>
      <p:sp>
        <p:nvSpPr>
          <p:cNvPr id="6" name="TextBox 6"/>
          <p:cNvSpPr txBox="1"/>
          <p:nvPr/>
        </p:nvSpPr>
        <p:spPr>
          <a:xfrm>
            <a:off x="4613809" y="1853419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HARDWARE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06339" y="1111346"/>
            <a:ext cx="1160704" cy="47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STUDIO SHODWE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7475" y="7091680"/>
            <a:ext cx="5561706" cy="205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refers to a sequence of tasks that are carefully planned and executed to achieve a specific objective. Projects are essential in various fields, such as business, engineering, and education, and often require collaboration and resources. Each project has a start and an end, along with defined goals and deliverables.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60350" y="6598269"/>
            <a:ext cx="423595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CENTRAL PROCESSING UNIT (CPU)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69482" y="1853419"/>
            <a:ext cx="520470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COMPONENTS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29916" y="7091680"/>
            <a:ext cx="5561706" cy="205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refers to a sequence of tasks that are carefully planned and executed to achieve a specific objective. Projects are essential in various fields, such as business, engineering, and education, and often require collaboration and resources. Each project has a start and an end, along with defined goals and deliverables.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56213" y="6598269"/>
            <a:ext cx="423595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MEMORY (RAM &amp; STORAGE)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4" name="Freeform 4"/>
          <p:cNvSpPr/>
          <p:nvPr/>
        </p:nvSpPr>
        <p:spPr>
          <a:xfrm>
            <a:off x="12623534" y="1865419"/>
            <a:ext cx="4132897" cy="6143495"/>
          </a:xfrm>
          <a:custGeom>
            <a:avLst/>
            <a:gdLst/>
            <a:ahLst/>
            <a:cxnLst/>
            <a:rect l="l" t="t" r="r" b="b"/>
            <a:pathLst>
              <a:path w="4132897" h="6143495">
                <a:moveTo>
                  <a:pt x="0" y="0"/>
                </a:moveTo>
                <a:lnTo>
                  <a:pt x="4132897" y="0"/>
                </a:lnTo>
                <a:lnTo>
                  <a:pt x="4132897" y="6143495"/>
                </a:lnTo>
                <a:lnTo>
                  <a:pt x="0" y="6143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5" name="Freeform 5"/>
          <p:cNvSpPr/>
          <p:nvPr/>
        </p:nvSpPr>
        <p:spPr>
          <a:xfrm>
            <a:off x="9640708" y="3004304"/>
            <a:ext cx="3102858" cy="5004610"/>
          </a:xfrm>
          <a:custGeom>
            <a:avLst/>
            <a:gdLst/>
            <a:ahLst/>
            <a:cxnLst/>
            <a:rect l="l" t="t" r="r" b="b"/>
            <a:pathLst>
              <a:path w="3102858" h="5004610">
                <a:moveTo>
                  <a:pt x="0" y="0"/>
                </a:moveTo>
                <a:lnTo>
                  <a:pt x="3102858" y="0"/>
                </a:lnTo>
                <a:lnTo>
                  <a:pt x="3102858" y="5004610"/>
                </a:lnTo>
                <a:lnTo>
                  <a:pt x="0" y="50046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6" name="TextBox 6"/>
          <p:cNvSpPr txBox="1"/>
          <p:nvPr/>
        </p:nvSpPr>
        <p:spPr>
          <a:xfrm>
            <a:off x="1028700" y="2338090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SOFTWARE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06339" y="1111346"/>
            <a:ext cx="1160704" cy="47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STUDIO SHODWE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720751"/>
            <a:ext cx="6804271" cy="205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refers to a sequence of tasks that are carefully planned and executed to achieve a specific objective. Projects are essential in various fields, such as business, engineering, and education, and often require collaboration and resources. Each project has a start and an end, along with defined goals and deliverables. The success of a project is usually determined by how effectively the team meets the objectives within the allocated time and resources.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121576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dirty="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COMPONENTS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977380"/>
            <a:ext cx="6804271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refers to a sequence of tasks that are carefully planned and executed to achieve a specific objective. Projects are essential in various fields, such as business, engineering, and education, and often require collaboration and resources.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4" name="Freeform 4"/>
          <p:cNvSpPr/>
          <p:nvPr/>
        </p:nvSpPr>
        <p:spPr>
          <a:xfrm>
            <a:off x="12350689" y="2012464"/>
            <a:ext cx="4355876" cy="6337915"/>
          </a:xfrm>
          <a:custGeom>
            <a:avLst/>
            <a:gdLst/>
            <a:ahLst/>
            <a:cxnLst/>
            <a:rect l="l" t="t" r="r" b="b"/>
            <a:pathLst>
              <a:path w="4355876" h="6337915">
                <a:moveTo>
                  <a:pt x="0" y="0"/>
                </a:moveTo>
                <a:lnTo>
                  <a:pt x="4355877" y="0"/>
                </a:lnTo>
                <a:lnTo>
                  <a:pt x="4355877" y="6337915"/>
                </a:lnTo>
                <a:lnTo>
                  <a:pt x="0" y="63379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5" name="Freeform 5"/>
          <p:cNvSpPr/>
          <p:nvPr/>
        </p:nvSpPr>
        <p:spPr>
          <a:xfrm>
            <a:off x="8127714" y="3613245"/>
            <a:ext cx="4015755" cy="4709308"/>
          </a:xfrm>
          <a:custGeom>
            <a:avLst/>
            <a:gdLst/>
            <a:ahLst/>
            <a:cxnLst/>
            <a:rect l="l" t="t" r="r" b="b"/>
            <a:pathLst>
              <a:path w="4015755" h="4709308">
                <a:moveTo>
                  <a:pt x="0" y="0"/>
                </a:moveTo>
                <a:lnTo>
                  <a:pt x="4015755" y="0"/>
                </a:lnTo>
                <a:lnTo>
                  <a:pt x="4015755" y="4709308"/>
                </a:lnTo>
                <a:lnTo>
                  <a:pt x="0" y="4709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6" name="Freeform 6"/>
          <p:cNvSpPr/>
          <p:nvPr/>
        </p:nvSpPr>
        <p:spPr>
          <a:xfrm rot="127548" flipH="1">
            <a:off x="10710799" y="7296706"/>
            <a:ext cx="4912946" cy="2233157"/>
          </a:xfrm>
          <a:custGeom>
            <a:avLst/>
            <a:gdLst/>
            <a:ahLst/>
            <a:cxnLst/>
            <a:rect l="l" t="t" r="r" b="b"/>
            <a:pathLst>
              <a:path w="4912946" h="2233157">
                <a:moveTo>
                  <a:pt x="4912946" y="0"/>
                </a:moveTo>
                <a:lnTo>
                  <a:pt x="0" y="0"/>
                </a:lnTo>
                <a:lnTo>
                  <a:pt x="0" y="2233157"/>
                </a:lnTo>
                <a:lnTo>
                  <a:pt x="4912946" y="2233157"/>
                </a:lnTo>
                <a:lnTo>
                  <a:pt x="491294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S"/>
          </a:p>
        </p:txBody>
      </p:sp>
      <p:sp>
        <p:nvSpPr>
          <p:cNvPr id="7" name="TextBox 7"/>
          <p:cNvSpPr txBox="1"/>
          <p:nvPr/>
        </p:nvSpPr>
        <p:spPr>
          <a:xfrm>
            <a:off x="1028700" y="240357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NETWORKING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06339" y="1111346"/>
            <a:ext cx="1160704" cy="47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STUDIO SHODWE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5075" y="5119005"/>
            <a:ext cx="6543798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5075" y="3232047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&amp; THE INTERNET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608819"/>
            <a:ext cx="6543798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4" name="Freeform 4"/>
          <p:cNvSpPr/>
          <p:nvPr/>
        </p:nvSpPr>
        <p:spPr>
          <a:xfrm>
            <a:off x="3934517" y="4362214"/>
            <a:ext cx="936193" cy="887460"/>
          </a:xfrm>
          <a:custGeom>
            <a:avLst/>
            <a:gdLst/>
            <a:ahLst/>
            <a:cxnLst/>
            <a:rect l="l" t="t" r="r" b="b"/>
            <a:pathLst>
              <a:path w="936193" h="887460">
                <a:moveTo>
                  <a:pt x="0" y="0"/>
                </a:moveTo>
                <a:lnTo>
                  <a:pt x="936193" y="0"/>
                </a:lnTo>
                <a:lnTo>
                  <a:pt x="936193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5" name="Freeform 5"/>
          <p:cNvSpPr/>
          <p:nvPr/>
        </p:nvSpPr>
        <p:spPr>
          <a:xfrm>
            <a:off x="8796364" y="4321622"/>
            <a:ext cx="695271" cy="887460"/>
          </a:xfrm>
          <a:custGeom>
            <a:avLst/>
            <a:gdLst/>
            <a:ahLst/>
            <a:cxnLst/>
            <a:rect l="l" t="t" r="r" b="b"/>
            <a:pathLst>
              <a:path w="695271" h="887460">
                <a:moveTo>
                  <a:pt x="0" y="0"/>
                </a:moveTo>
                <a:lnTo>
                  <a:pt x="695272" y="0"/>
                </a:lnTo>
                <a:lnTo>
                  <a:pt x="695272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6" name="Freeform 6"/>
          <p:cNvSpPr/>
          <p:nvPr/>
        </p:nvSpPr>
        <p:spPr>
          <a:xfrm>
            <a:off x="13209909" y="4321622"/>
            <a:ext cx="889362" cy="887460"/>
          </a:xfrm>
          <a:custGeom>
            <a:avLst/>
            <a:gdLst/>
            <a:ahLst/>
            <a:cxnLst/>
            <a:rect l="l" t="t" r="r" b="b"/>
            <a:pathLst>
              <a:path w="889362" h="887460">
                <a:moveTo>
                  <a:pt x="0" y="0"/>
                </a:moveTo>
                <a:lnTo>
                  <a:pt x="889362" y="0"/>
                </a:lnTo>
                <a:lnTo>
                  <a:pt x="889362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7" name="TextBox 7"/>
          <p:cNvSpPr txBox="1"/>
          <p:nvPr/>
        </p:nvSpPr>
        <p:spPr>
          <a:xfrm>
            <a:off x="5607681" y="1800553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06339" y="1111346"/>
            <a:ext cx="1160704" cy="47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STUDIO SHODWE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90645" y="5906717"/>
            <a:ext cx="4054734" cy="175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87959" y="1800553"/>
            <a:ext cx="5216414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65651" y="5373749"/>
            <a:ext cx="167392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DATABASE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16633" y="5906717"/>
            <a:ext cx="4054734" cy="175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26765" y="5373749"/>
            <a:ext cx="243446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strike="noStrik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DATA &amp; SECURITY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42621" y="5906717"/>
            <a:ext cx="4054734" cy="175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04373" y="5373749"/>
            <a:ext cx="226386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strike="noStrik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ANALYTICS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4" name="Freeform 4"/>
          <p:cNvSpPr/>
          <p:nvPr/>
        </p:nvSpPr>
        <p:spPr>
          <a:xfrm>
            <a:off x="11601508" y="1912631"/>
            <a:ext cx="4652055" cy="6106516"/>
          </a:xfrm>
          <a:custGeom>
            <a:avLst/>
            <a:gdLst/>
            <a:ahLst/>
            <a:cxnLst/>
            <a:rect l="l" t="t" r="r" b="b"/>
            <a:pathLst>
              <a:path w="4652055" h="6106516">
                <a:moveTo>
                  <a:pt x="0" y="0"/>
                </a:moveTo>
                <a:lnTo>
                  <a:pt x="4652055" y="0"/>
                </a:lnTo>
                <a:lnTo>
                  <a:pt x="4652055" y="6106516"/>
                </a:lnTo>
                <a:lnTo>
                  <a:pt x="0" y="6106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S"/>
          </a:p>
        </p:txBody>
      </p:sp>
      <p:sp>
        <p:nvSpPr>
          <p:cNvPr id="5" name="Freeform 5"/>
          <p:cNvSpPr/>
          <p:nvPr/>
        </p:nvSpPr>
        <p:spPr>
          <a:xfrm>
            <a:off x="9722613" y="3588656"/>
            <a:ext cx="2597247" cy="4793577"/>
          </a:xfrm>
          <a:custGeom>
            <a:avLst/>
            <a:gdLst/>
            <a:ahLst/>
            <a:cxnLst/>
            <a:rect l="l" t="t" r="r" b="b"/>
            <a:pathLst>
              <a:path w="2597247" h="4793577">
                <a:moveTo>
                  <a:pt x="0" y="0"/>
                </a:moveTo>
                <a:lnTo>
                  <a:pt x="2597247" y="0"/>
                </a:lnTo>
                <a:lnTo>
                  <a:pt x="2597247" y="4793577"/>
                </a:lnTo>
                <a:lnTo>
                  <a:pt x="0" y="4793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6" name="TextBox 6"/>
          <p:cNvSpPr txBox="1"/>
          <p:nvPr/>
        </p:nvSpPr>
        <p:spPr>
          <a:xfrm>
            <a:off x="1028700" y="240357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ARTIFICIAL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06339" y="1111346"/>
            <a:ext cx="1160704" cy="47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STUDIO SHODWE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5075" y="5119005"/>
            <a:ext cx="6543798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5075" y="329338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INTELLIGENCE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608819"/>
            <a:ext cx="6543798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4" name="Freeform 4"/>
          <p:cNvSpPr/>
          <p:nvPr/>
        </p:nvSpPr>
        <p:spPr>
          <a:xfrm>
            <a:off x="10722334" y="2121652"/>
            <a:ext cx="6034097" cy="6718124"/>
          </a:xfrm>
          <a:custGeom>
            <a:avLst/>
            <a:gdLst/>
            <a:ahLst/>
            <a:cxnLst/>
            <a:rect l="l" t="t" r="r" b="b"/>
            <a:pathLst>
              <a:path w="6034097" h="6718124">
                <a:moveTo>
                  <a:pt x="0" y="0"/>
                </a:moveTo>
                <a:lnTo>
                  <a:pt x="6034097" y="0"/>
                </a:lnTo>
                <a:lnTo>
                  <a:pt x="6034097" y="6718124"/>
                </a:lnTo>
                <a:lnTo>
                  <a:pt x="0" y="6718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5" name="Freeform 5"/>
          <p:cNvSpPr/>
          <p:nvPr/>
        </p:nvSpPr>
        <p:spPr>
          <a:xfrm>
            <a:off x="10092353" y="1694614"/>
            <a:ext cx="4179099" cy="6080700"/>
          </a:xfrm>
          <a:custGeom>
            <a:avLst/>
            <a:gdLst/>
            <a:ahLst/>
            <a:cxnLst/>
            <a:rect l="l" t="t" r="r" b="b"/>
            <a:pathLst>
              <a:path w="4179099" h="6080700">
                <a:moveTo>
                  <a:pt x="0" y="0"/>
                </a:moveTo>
                <a:lnTo>
                  <a:pt x="4179100" y="0"/>
                </a:lnTo>
                <a:lnTo>
                  <a:pt x="4179100" y="6080700"/>
                </a:lnTo>
                <a:lnTo>
                  <a:pt x="0" y="6080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6" name="TextBox 6"/>
          <p:cNvSpPr txBox="1"/>
          <p:nvPr/>
        </p:nvSpPr>
        <p:spPr>
          <a:xfrm>
            <a:off x="1028700" y="240357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CYBER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06339" y="1111346"/>
            <a:ext cx="1160704" cy="47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STUDIO SHODWE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5075" y="5119005"/>
            <a:ext cx="6543798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5075" y="329338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SECURITY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608819"/>
            <a:ext cx="6543798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4" name="Freeform 4"/>
          <p:cNvSpPr/>
          <p:nvPr/>
        </p:nvSpPr>
        <p:spPr>
          <a:xfrm rot="-1440699">
            <a:off x="11206959" y="2235663"/>
            <a:ext cx="3059086" cy="1941129"/>
          </a:xfrm>
          <a:custGeom>
            <a:avLst/>
            <a:gdLst/>
            <a:ahLst/>
            <a:cxnLst/>
            <a:rect l="l" t="t" r="r" b="b"/>
            <a:pathLst>
              <a:path w="3059086" h="1941129">
                <a:moveTo>
                  <a:pt x="0" y="0"/>
                </a:moveTo>
                <a:lnTo>
                  <a:pt x="3059087" y="0"/>
                </a:lnTo>
                <a:lnTo>
                  <a:pt x="3059087" y="1941130"/>
                </a:lnTo>
                <a:lnTo>
                  <a:pt x="0" y="1941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S"/>
          </a:p>
        </p:txBody>
      </p:sp>
      <p:sp>
        <p:nvSpPr>
          <p:cNvPr id="5" name="Freeform 5"/>
          <p:cNvSpPr/>
          <p:nvPr/>
        </p:nvSpPr>
        <p:spPr>
          <a:xfrm rot="-506387">
            <a:off x="8384546" y="3988972"/>
            <a:ext cx="3160926" cy="3408842"/>
          </a:xfrm>
          <a:custGeom>
            <a:avLst/>
            <a:gdLst/>
            <a:ahLst/>
            <a:cxnLst/>
            <a:rect l="l" t="t" r="r" b="b"/>
            <a:pathLst>
              <a:path w="3160926" h="3408842">
                <a:moveTo>
                  <a:pt x="0" y="0"/>
                </a:moveTo>
                <a:lnTo>
                  <a:pt x="3160926" y="0"/>
                </a:lnTo>
                <a:lnTo>
                  <a:pt x="3160926" y="3408842"/>
                </a:lnTo>
                <a:lnTo>
                  <a:pt x="0" y="34088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S"/>
          </a:p>
        </p:txBody>
      </p:sp>
      <p:sp>
        <p:nvSpPr>
          <p:cNvPr id="6" name="Freeform 6"/>
          <p:cNvSpPr/>
          <p:nvPr/>
        </p:nvSpPr>
        <p:spPr>
          <a:xfrm rot="1175061">
            <a:off x="13167272" y="4228100"/>
            <a:ext cx="1593550" cy="4114800"/>
          </a:xfrm>
          <a:custGeom>
            <a:avLst/>
            <a:gdLst/>
            <a:ahLst/>
            <a:cxnLst/>
            <a:rect l="l" t="t" r="r" b="b"/>
            <a:pathLst>
              <a:path w="1593550" h="4114800">
                <a:moveTo>
                  <a:pt x="0" y="0"/>
                </a:moveTo>
                <a:lnTo>
                  <a:pt x="1593550" y="0"/>
                </a:lnTo>
                <a:lnTo>
                  <a:pt x="1593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S"/>
          </a:p>
        </p:txBody>
      </p:sp>
      <p:sp>
        <p:nvSpPr>
          <p:cNvPr id="7" name="TextBox 7"/>
          <p:cNvSpPr txBox="1"/>
          <p:nvPr/>
        </p:nvSpPr>
        <p:spPr>
          <a:xfrm>
            <a:off x="1028700" y="240357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FUTURE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06339" y="1111346"/>
            <a:ext cx="1160704" cy="47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STUDIO SHODWE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5075" y="5119005"/>
            <a:ext cx="6543798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5075" y="329338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IN TECHNOLOGY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608819"/>
            <a:ext cx="6543798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E553E-89F8-CA97-4A4E-85D750C4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FA1D89-CCB6-30C0-EDDB-C1BBB7AE90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B39B382-58B5-611E-995B-7EA27FF0DCD9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F5BAEA1-85F7-FC73-B5B5-35008AD03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BA34C79-A73F-DD48-55DF-786B0D2CEA19}"/>
              </a:ext>
            </a:extLst>
          </p:cNvPr>
          <p:cNvSpPr txBox="1">
            <a:spLocks/>
          </p:cNvSpPr>
          <p:nvPr/>
        </p:nvSpPr>
        <p:spPr>
          <a:xfrm>
            <a:off x="784054" y="1638300"/>
            <a:ext cx="169324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Agenda</a:t>
            </a:r>
            <a:endParaRPr lang="en-BS" sz="4800" b="1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909D6FF-E358-D8DE-A77F-E36A1DBAD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403616"/>
              </p:ext>
            </p:extLst>
          </p:nvPr>
        </p:nvGraphicFramePr>
        <p:xfrm>
          <a:off x="950912" y="2757342"/>
          <a:ext cx="16765588" cy="6043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" name="TextBox 10">
            <a:extLst>
              <a:ext uri="{FF2B5EF4-FFF2-40B4-BE49-F238E27FC236}">
                <a16:creationId xmlns:a16="http://schemas.microsoft.com/office/drawing/2014/main" id="{FB0BC25D-BE20-5C6D-859E-449B6B846280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C3D8A83F-890F-BDBA-6D6D-2A8E70638BAF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C887CE1B-0A29-B387-030B-438A22F027DD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265162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4503A-7F9C-FF59-F230-05FF8F232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4AB70D6-6DBB-0D87-EC16-1FDD9E102E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A5BF6AD-CB26-0A73-DF65-817114C7D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699A226-4CFE-E220-26D3-2E34E213D117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OSINT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E59F80-C944-29F4-3106-63B18A214ABF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Flowchart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C66E9122-09E5-F690-ACFF-D7DC1485537C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74F42C-200A-2738-14A9-46C718506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4000228"/>
            <a:ext cx="7035244" cy="4648472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EF8C0100-27BE-77EE-8BBA-BC8E6E16EE57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A62A84F3-2D30-C585-0F6A-FA5D58362D13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D98FA5EA-F4F9-6157-8B7A-31DF64F1AAD9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383274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62498-7160-26C3-8DBD-46EAC5C79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1F1B2D-6988-0387-2D55-D3FE27D581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E1ABAE8-65A9-0652-CBA1-DE5585DCA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C851C9E-D97B-7163-5AC0-0E190B47B3AF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OSINT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47BF6F-FD31-C42F-E2AE-42761AB4B0FE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Flowchart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B4CFFF49-6127-387A-42AD-A7DD4A08F90E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D7AF14-909C-28DF-83D8-ECF78151C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50" y="3719691"/>
            <a:ext cx="10096500" cy="4210050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B526592D-3D55-A1C3-AFDA-83688C7B2C96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EC825B46-685A-3F0E-275B-7B923452046D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D6F05618-3774-A565-DE71-8BCEA13635C0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1550571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75864-2637-3345-9570-502393D48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C1D97C0-D7A7-99E2-5CC0-DBC3EB543E1A}"/>
              </a:ext>
            </a:extLst>
          </p:cNvPr>
          <p:cNvSpPr/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3993BA0-D96D-F51E-921B-9C63F35E0B96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F4ED2F8-C970-B4D2-DB6E-8E09A868A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6522D06-A4EE-5639-17F5-FC84A968CD21}"/>
              </a:ext>
            </a:extLst>
          </p:cNvPr>
          <p:cNvSpPr txBox="1">
            <a:spLocks/>
          </p:cNvSpPr>
          <p:nvPr/>
        </p:nvSpPr>
        <p:spPr>
          <a:xfrm>
            <a:off x="326854" y="1638300"/>
            <a:ext cx="17580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Timeline</a:t>
            </a:r>
            <a:endParaRPr lang="en-BS" sz="4800" b="1" dirty="0"/>
          </a:p>
        </p:txBody>
      </p:sp>
      <p:graphicFrame>
        <p:nvGraphicFramePr>
          <p:cNvPr id="5" name="Tabelle 6">
            <a:extLst>
              <a:ext uri="{FF2B5EF4-FFF2-40B4-BE49-F238E27FC236}">
                <a16:creationId xmlns:a16="http://schemas.microsoft.com/office/drawing/2014/main" id="{F7A49DCD-8BD7-7E79-A34A-BE37CE542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531501"/>
              </p:ext>
            </p:extLst>
          </p:nvPr>
        </p:nvGraphicFramePr>
        <p:xfrm>
          <a:off x="3865416" y="5768780"/>
          <a:ext cx="1055716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9823">
                  <a:extLst>
                    <a:ext uri="{9D8B030D-6E8A-4147-A177-3AD203B41FA5}">
                      <a16:colId xmlns:a16="http://schemas.microsoft.com/office/drawing/2014/main" val="2935870765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3782869620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2508422942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3251644995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3185941357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4237669275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2116195520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1323761416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3279071599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2126206707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1730129914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3323539446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3433446510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3357358766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1144156552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37558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Jan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Feb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Mar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Apr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May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Jun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Jul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Aug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Sep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Oct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Nov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Dec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Jan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Feb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Mar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Apr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06870"/>
                  </a:ext>
                </a:extLst>
              </a:tr>
              <a:tr h="370840">
                <a:tc gridSpan="12">
                  <a:txBody>
                    <a:bodyPr/>
                    <a:lstStyle/>
                    <a:p>
                      <a:pPr algn="ctr"/>
                      <a:r>
                        <a:rPr lang="en-US" sz="1400" b="1" noProof="0" dirty="0"/>
                        <a:t>2024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noProof="0" dirty="0"/>
                        <a:t>2025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302938"/>
                  </a:ext>
                </a:extLst>
              </a:tr>
            </a:tbl>
          </a:graphicData>
        </a:graphic>
      </p:graphicFrame>
      <p:grpSp>
        <p:nvGrpSpPr>
          <p:cNvPr id="52" name="Group 51">
            <a:extLst>
              <a:ext uri="{FF2B5EF4-FFF2-40B4-BE49-F238E27FC236}">
                <a16:creationId xmlns:a16="http://schemas.microsoft.com/office/drawing/2014/main" id="{009DDF38-E2D7-234E-255A-57A33421F21B}"/>
              </a:ext>
            </a:extLst>
          </p:cNvPr>
          <p:cNvGrpSpPr/>
          <p:nvPr/>
        </p:nvGrpSpPr>
        <p:grpSpPr>
          <a:xfrm>
            <a:off x="4243915" y="4123108"/>
            <a:ext cx="180000" cy="2112408"/>
            <a:chOff x="895853" y="3753692"/>
            <a:chExt cx="180000" cy="2112408"/>
          </a:xfrm>
        </p:grpSpPr>
        <p:cxnSp>
          <p:nvCxnSpPr>
            <p:cNvPr id="7" name="Gerader Verbinder 25__">
              <a:extLst>
                <a:ext uri="{FF2B5EF4-FFF2-40B4-BE49-F238E27FC236}">
                  <a16:creationId xmlns:a16="http://schemas.microsoft.com/office/drawing/2014/main" id="{C9DD590C-C40E-1007-DC0E-5A4CBEC85B21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985853" y="3753692"/>
              <a:ext cx="0" cy="193240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rgbClr val="00884A"/>
            </a:lnRef>
            <a:fillRef idx="0">
              <a:srgbClr val="00884A"/>
            </a:fillRef>
            <a:effectRef idx="0">
              <a:srgbClr val="00884A"/>
            </a:effectRef>
            <a:fontRef idx="minor">
              <a:schemeClr val="tx1"/>
            </a:fontRef>
          </p:style>
        </p:cxnSp>
        <p:sp>
          <p:nvSpPr>
            <p:cNvPr id="8" name="Ellipse 19">
              <a:extLst>
                <a:ext uri="{FF2B5EF4-FFF2-40B4-BE49-F238E27FC236}">
                  <a16:creationId xmlns:a16="http://schemas.microsoft.com/office/drawing/2014/main" id="{EEE8E6D2-4932-AF54-90C0-AFD5A0B90B2D}"/>
                </a:ext>
              </a:extLst>
            </p:cNvPr>
            <p:cNvSpPr/>
            <p:nvPr/>
          </p:nvSpPr>
          <p:spPr>
            <a:xfrm>
              <a:off x="895853" y="568610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7170B52-846B-61BB-0DA9-EAAE1C75775C}"/>
              </a:ext>
            </a:extLst>
          </p:cNvPr>
          <p:cNvGrpSpPr/>
          <p:nvPr/>
        </p:nvGrpSpPr>
        <p:grpSpPr>
          <a:xfrm>
            <a:off x="10675405" y="6062082"/>
            <a:ext cx="936000" cy="1663345"/>
            <a:chOff x="7327343" y="5692666"/>
            <a:chExt cx="936000" cy="1663345"/>
          </a:xfrm>
        </p:grpSpPr>
        <p:cxnSp>
          <p:nvCxnSpPr>
            <p:cNvPr id="14" name="Gerader Verbinder 25">
              <a:extLst>
                <a:ext uri="{FF2B5EF4-FFF2-40B4-BE49-F238E27FC236}">
                  <a16:creationId xmlns:a16="http://schemas.microsoft.com/office/drawing/2014/main" id="{578EFBC9-F35A-4919-0BB9-32BEC29F1129}"/>
                </a:ext>
              </a:extLst>
            </p:cNvPr>
            <p:cNvCxnSpPr>
              <a:cxnSpLocks/>
            </p:cNvCxnSpPr>
            <p:nvPr/>
          </p:nvCxnSpPr>
          <p:spPr>
            <a:xfrm>
              <a:off x="7417343" y="5872666"/>
              <a:ext cx="0" cy="1483345"/>
            </a:xfrm>
            <a:prstGeom prst="line">
              <a:avLst/>
            </a:prstGeom>
            <a:solidFill>
              <a:srgbClr val="424C58"/>
            </a:solidFill>
            <a:ln w="12700">
              <a:solidFill>
                <a:srgbClr val="424C58"/>
              </a:solidFill>
            </a:ln>
          </p:spPr>
          <p:style>
            <a:lnRef idx="1">
              <a:srgbClr val="00884A"/>
            </a:lnRef>
            <a:fillRef idx="0">
              <a:srgbClr val="00884A"/>
            </a:fillRef>
            <a:effectRef idx="0">
              <a:srgbClr val="00884A"/>
            </a:effectRef>
            <a:fontRef idx="minor">
              <a:schemeClr val="tx1"/>
            </a:fontRef>
          </p:style>
        </p:cxnSp>
        <p:sp>
          <p:nvSpPr>
            <p:cNvPr id="16" name="Ellipse 19_">
              <a:extLst>
                <a:ext uri="{FF2B5EF4-FFF2-40B4-BE49-F238E27FC236}">
                  <a16:creationId xmlns:a16="http://schemas.microsoft.com/office/drawing/2014/main" id="{48383124-E565-2D37-C039-716CEFF785E2}"/>
                </a:ext>
              </a:extLst>
            </p:cNvPr>
            <p:cNvSpPr/>
            <p:nvPr/>
          </p:nvSpPr>
          <p:spPr>
            <a:xfrm>
              <a:off x="7327343" y="5692666"/>
              <a:ext cx="936000" cy="180000"/>
            </a:xfrm>
            <a:prstGeom prst="roundRect">
              <a:avLst>
                <a:gd name="adj" fmla="val 50000"/>
              </a:avLst>
            </a:prstGeom>
            <a:solidFill>
              <a:srgbClr val="424C5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17" name="Textfeld 51">
            <a:extLst>
              <a:ext uri="{FF2B5EF4-FFF2-40B4-BE49-F238E27FC236}">
                <a16:creationId xmlns:a16="http://schemas.microsoft.com/office/drawing/2014/main" id="{0F18DD00-8AEA-8B4F-1A26-FA94E45D0E1B}"/>
              </a:ext>
            </a:extLst>
          </p:cNvPr>
          <p:cNvSpPr txBox="1"/>
          <p:nvPr/>
        </p:nvSpPr>
        <p:spPr>
          <a:xfrm>
            <a:off x="10902443" y="6766910"/>
            <a:ext cx="2797377" cy="302647"/>
          </a:xfrm>
          <a:prstGeom prst="rect">
            <a:avLst/>
          </a:prstGeom>
          <a:noFill/>
        </p:spPr>
        <p:txBody>
          <a:bodyPr wrap="square" lIns="72000" tIns="0" rIns="72000" bIns="0" rtlCol="0">
            <a:spAutoFit/>
          </a:bodyPr>
          <a:lstStyle/>
          <a:p>
            <a:pPr marL="0" marR="0" indent="0" algn="r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10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End of Mar 25</a:t>
            </a:r>
            <a:endParaRPr lang="de-DE" sz="1000" b="0" i="0" u="none" strike="noStrike" dirty="0">
              <a:effectLst/>
            </a:endParaRPr>
          </a:p>
          <a:p>
            <a:pPr marL="0" marR="0" indent="0" algn="r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800" b="0" i="0" u="none" strike="noStrike" kern="1200" spc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Texto</a:t>
            </a:r>
            <a:endParaRPr kumimoji="0" lang="de-DE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Textfeld 52">
            <a:extLst>
              <a:ext uri="{FF2B5EF4-FFF2-40B4-BE49-F238E27FC236}">
                <a16:creationId xmlns:a16="http://schemas.microsoft.com/office/drawing/2014/main" id="{5A683E27-FD46-B96F-8839-879FBEADFBFD}"/>
              </a:ext>
            </a:extLst>
          </p:cNvPr>
          <p:cNvSpPr txBox="1"/>
          <p:nvPr/>
        </p:nvSpPr>
        <p:spPr>
          <a:xfrm>
            <a:off x="10397859" y="4774784"/>
            <a:ext cx="2655308" cy="302647"/>
          </a:xfrm>
          <a:prstGeom prst="rect">
            <a:avLst/>
          </a:prstGeom>
          <a:noFill/>
        </p:spPr>
        <p:txBody>
          <a:bodyPr wrap="square" lIns="72000" tIns="0" rIns="72000" bIns="0" rtlCol="0">
            <a:spAutoFit/>
          </a:bodyPr>
          <a:lstStyle/>
          <a:p>
            <a:pPr marL="0" marR="0" indent="0" algn="r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10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Feb 2025</a:t>
            </a:r>
          </a:p>
          <a:p>
            <a:pPr marL="0" marR="0" indent="0" algn="r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800" b="0" i="0" u="none" strike="noStrike" kern="1200" spc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Texto</a:t>
            </a:r>
            <a:endParaRPr lang="en-US" sz="800" b="0" i="0" u="none" strike="noStrike" kern="1200" spc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19" name="Textfeld 53">
            <a:extLst>
              <a:ext uri="{FF2B5EF4-FFF2-40B4-BE49-F238E27FC236}">
                <a16:creationId xmlns:a16="http://schemas.microsoft.com/office/drawing/2014/main" id="{F418881A-9074-CCA3-0064-B1E0E401EDA3}"/>
              </a:ext>
            </a:extLst>
          </p:cNvPr>
          <p:cNvSpPr txBox="1"/>
          <p:nvPr/>
        </p:nvSpPr>
        <p:spPr>
          <a:xfrm>
            <a:off x="11320506" y="4168835"/>
            <a:ext cx="2605514" cy="302647"/>
          </a:xfrm>
          <a:prstGeom prst="rect">
            <a:avLst/>
          </a:prstGeom>
          <a:noFill/>
        </p:spPr>
        <p:txBody>
          <a:bodyPr wrap="square" lIns="72000" tIns="0" rIns="72000" bIns="0" rtlCol="0">
            <a:spAutoFit/>
          </a:bodyPr>
          <a:lstStyle/>
          <a:p>
            <a:pPr marL="0" marR="0" indent="0" algn="r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+mn-cs"/>
              </a:rPr>
              <a:t>04.04.2025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+mn-cs"/>
              </a:rPr>
              <a:t>Texto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0" name="Textfeld 56">
            <a:extLst>
              <a:ext uri="{FF2B5EF4-FFF2-40B4-BE49-F238E27FC236}">
                <a16:creationId xmlns:a16="http://schemas.microsoft.com/office/drawing/2014/main" id="{AF0987E4-8B35-AA54-449C-35FEC73E9EA6}"/>
              </a:ext>
            </a:extLst>
          </p:cNvPr>
          <p:cNvSpPr txBox="1"/>
          <p:nvPr/>
        </p:nvSpPr>
        <p:spPr>
          <a:xfrm>
            <a:off x="7145187" y="4774784"/>
            <a:ext cx="3059491" cy="302647"/>
          </a:xfrm>
          <a:prstGeom prst="rect">
            <a:avLst/>
          </a:prstGeom>
          <a:noFill/>
        </p:spPr>
        <p:txBody>
          <a:bodyPr wrap="square" lIns="72000" tIns="0" rIns="72000" bIns="0" rtlCol="0">
            <a:spAutoFit/>
          </a:bodyPr>
          <a:lstStyle/>
          <a:p>
            <a:pPr marL="0" marR="0" indent="0" algn="r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10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Oct 2024</a:t>
            </a:r>
          </a:p>
          <a:p>
            <a:pPr marL="0" marR="0" indent="0" algn="r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800" b="0" i="0" u="none" strike="noStrike" kern="1200" spc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Texto</a:t>
            </a:r>
            <a:endParaRPr lang="en-US" sz="800" b="0" i="0" u="none" strike="noStrike" kern="1200" spc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1" name="Textfeld 57">
            <a:extLst>
              <a:ext uri="{FF2B5EF4-FFF2-40B4-BE49-F238E27FC236}">
                <a16:creationId xmlns:a16="http://schemas.microsoft.com/office/drawing/2014/main" id="{6943B443-9B67-FC43-CF51-7DA7288DE401}"/>
              </a:ext>
            </a:extLst>
          </p:cNvPr>
          <p:cNvSpPr txBox="1"/>
          <p:nvPr/>
        </p:nvSpPr>
        <p:spPr>
          <a:xfrm>
            <a:off x="4333915" y="4123974"/>
            <a:ext cx="2689645" cy="153888"/>
          </a:xfrm>
          <a:prstGeom prst="rect">
            <a:avLst/>
          </a:prstGeom>
          <a:noFill/>
        </p:spPr>
        <p:txBody>
          <a:bodyPr wrap="square" lIns="72000" tIns="0" rIns="72000" bIns="0" rtlCol="0">
            <a:spAutoFit/>
          </a:bodyPr>
          <a:lstStyle/>
          <a:p>
            <a:pPr marL="0" marR="0" indent="0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1000" b="1" dirty="0">
                <a:solidFill>
                  <a:schemeClr val="accent1"/>
                </a:solidFill>
              </a:rPr>
              <a:t>Jan 2024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E21FC1-DA81-712B-27D5-7926B7486196}"/>
              </a:ext>
            </a:extLst>
          </p:cNvPr>
          <p:cNvGrpSpPr/>
          <p:nvPr/>
        </p:nvGrpSpPr>
        <p:grpSpPr>
          <a:xfrm>
            <a:off x="12963167" y="4774784"/>
            <a:ext cx="180000" cy="1467298"/>
            <a:chOff x="9615105" y="4405368"/>
            <a:chExt cx="180000" cy="1467298"/>
          </a:xfrm>
        </p:grpSpPr>
        <p:cxnSp>
          <p:nvCxnSpPr>
            <p:cNvPr id="23" name="Gerader Verbinder 25">
              <a:extLst>
                <a:ext uri="{FF2B5EF4-FFF2-40B4-BE49-F238E27FC236}">
                  <a16:creationId xmlns:a16="http://schemas.microsoft.com/office/drawing/2014/main" id="{C0299A42-9082-F312-B285-B4C09F318A5A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9705105" y="4405368"/>
              <a:ext cx="0" cy="1287543"/>
            </a:xfrm>
            <a:prstGeom prst="line">
              <a:avLst/>
            </a:prstGeom>
            <a:solidFill>
              <a:srgbClr val="424C58"/>
            </a:solidFill>
            <a:ln w="12700">
              <a:solidFill>
                <a:srgbClr val="424C58"/>
              </a:solidFill>
            </a:ln>
          </p:spPr>
          <p:style>
            <a:lnRef idx="1">
              <a:srgbClr val="00884A"/>
            </a:lnRef>
            <a:fillRef idx="0">
              <a:srgbClr val="00884A"/>
            </a:fillRef>
            <a:effectRef idx="0">
              <a:srgbClr val="00884A"/>
            </a:effectRef>
            <a:fontRef idx="minor">
              <a:schemeClr val="tx1"/>
            </a:fontRef>
          </p:style>
        </p:cxnSp>
        <p:sp>
          <p:nvSpPr>
            <p:cNvPr id="24" name="Ellipse 19_">
              <a:extLst>
                <a:ext uri="{FF2B5EF4-FFF2-40B4-BE49-F238E27FC236}">
                  <a16:creationId xmlns:a16="http://schemas.microsoft.com/office/drawing/2014/main" id="{31DF3C2E-DE81-2BBC-6723-03533663B54F}"/>
                </a:ext>
              </a:extLst>
            </p:cNvPr>
            <p:cNvSpPr/>
            <p:nvPr/>
          </p:nvSpPr>
          <p:spPr>
            <a:xfrm>
              <a:off x="9615105" y="5692911"/>
              <a:ext cx="180000" cy="179755"/>
            </a:xfrm>
            <a:prstGeom prst="ellipse">
              <a:avLst/>
            </a:prstGeom>
            <a:solidFill>
              <a:srgbClr val="424C5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5" name="Textfeld 71">
            <a:extLst>
              <a:ext uri="{FF2B5EF4-FFF2-40B4-BE49-F238E27FC236}">
                <a16:creationId xmlns:a16="http://schemas.microsoft.com/office/drawing/2014/main" id="{7E74CDEF-2644-0AC9-F59E-530C0C664CF8}"/>
              </a:ext>
            </a:extLst>
          </p:cNvPr>
          <p:cNvSpPr txBox="1"/>
          <p:nvPr/>
        </p:nvSpPr>
        <p:spPr>
          <a:xfrm>
            <a:off x="4986452" y="6791838"/>
            <a:ext cx="2815543" cy="153888"/>
          </a:xfrm>
          <a:prstGeom prst="rect">
            <a:avLst/>
          </a:prstGeom>
          <a:noFill/>
        </p:spPr>
        <p:txBody>
          <a:bodyPr wrap="square" lIns="72000" tIns="0" rIns="72000" bIns="0" rtlCol="0">
            <a:spAutoFit/>
          </a:bodyPr>
          <a:lstStyle/>
          <a:p>
            <a:pPr marL="0" marR="0" indent="0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10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Feb / Mar 2024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BB8EEC-BF22-BC6F-B2D1-592E9C48CE61}"/>
              </a:ext>
            </a:extLst>
          </p:cNvPr>
          <p:cNvGrpSpPr/>
          <p:nvPr/>
        </p:nvGrpSpPr>
        <p:grpSpPr>
          <a:xfrm>
            <a:off x="10114679" y="4774784"/>
            <a:ext cx="180000" cy="1467298"/>
            <a:chOff x="6766617" y="4405368"/>
            <a:chExt cx="180000" cy="1467298"/>
          </a:xfrm>
        </p:grpSpPr>
        <p:cxnSp>
          <p:nvCxnSpPr>
            <p:cNvPr id="27" name="Gerader Verbinder 25">
              <a:extLst>
                <a:ext uri="{FF2B5EF4-FFF2-40B4-BE49-F238E27FC236}">
                  <a16:creationId xmlns:a16="http://schemas.microsoft.com/office/drawing/2014/main" id="{EA7A082F-FA68-306C-6F70-FEE6E80C1F95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6856617" y="4405368"/>
              <a:ext cx="0" cy="1287543"/>
            </a:xfrm>
            <a:prstGeom prst="line">
              <a:avLst/>
            </a:prstGeom>
            <a:solidFill>
              <a:srgbClr val="424C58"/>
            </a:solidFill>
            <a:ln w="12700">
              <a:solidFill>
                <a:srgbClr val="424C58"/>
              </a:solidFill>
            </a:ln>
          </p:spPr>
          <p:style>
            <a:lnRef idx="1">
              <a:srgbClr val="00884A"/>
            </a:lnRef>
            <a:fillRef idx="0">
              <a:srgbClr val="00884A"/>
            </a:fillRef>
            <a:effectRef idx="0">
              <a:srgbClr val="00884A"/>
            </a:effectRef>
            <a:fontRef idx="minor">
              <a:schemeClr val="tx1"/>
            </a:fontRef>
          </p:style>
        </p:cxnSp>
        <p:sp>
          <p:nvSpPr>
            <p:cNvPr id="28" name="Ellipse 19_">
              <a:extLst>
                <a:ext uri="{FF2B5EF4-FFF2-40B4-BE49-F238E27FC236}">
                  <a16:creationId xmlns:a16="http://schemas.microsoft.com/office/drawing/2014/main" id="{A9B00867-C8ED-DC96-5FC6-A2C18AD7F633}"/>
                </a:ext>
              </a:extLst>
            </p:cNvPr>
            <p:cNvSpPr/>
            <p:nvPr/>
          </p:nvSpPr>
          <p:spPr>
            <a:xfrm>
              <a:off x="6766617" y="5692911"/>
              <a:ext cx="180000" cy="179755"/>
            </a:xfrm>
            <a:prstGeom prst="ellipse">
              <a:avLst/>
            </a:prstGeom>
            <a:solidFill>
              <a:srgbClr val="424C5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9" name="Textfeld 78">
            <a:extLst>
              <a:ext uri="{FF2B5EF4-FFF2-40B4-BE49-F238E27FC236}">
                <a16:creationId xmlns:a16="http://schemas.microsoft.com/office/drawing/2014/main" id="{2E208F91-E6AD-5E1F-001D-A41F59A841D8}"/>
              </a:ext>
            </a:extLst>
          </p:cNvPr>
          <p:cNvSpPr txBox="1"/>
          <p:nvPr/>
        </p:nvSpPr>
        <p:spPr>
          <a:xfrm>
            <a:off x="8120001" y="6781579"/>
            <a:ext cx="2645404" cy="302647"/>
          </a:xfrm>
          <a:prstGeom prst="rect">
            <a:avLst/>
          </a:prstGeom>
          <a:noFill/>
        </p:spPr>
        <p:txBody>
          <a:bodyPr wrap="square" lIns="72000" tIns="0" rIns="72000" bIns="0" rtlCol="0">
            <a:spAutoFit/>
          </a:bodyPr>
          <a:lstStyle/>
          <a:p>
            <a:pPr marL="0" marR="0" indent="0" algn="r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de-DE" sz="10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Nov / Dec 2024</a:t>
            </a:r>
          </a:p>
          <a:p>
            <a:pPr marL="0" marR="0" indent="0" algn="r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800" b="0" i="0" u="none" strike="noStrike" kern="1200" spc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Texto</a:t>
            </a:r>
            <a:endParaRPr lang="en-US" sz="800" b="0" i="0" u="none" strike="noStrike" kern="1200" spc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30" name="Textfeld 101">
            <a:extLst>
              <a:ext uri="{FF2B5EF4-FFF2-40B4-BE49-F238E27FC236}">
                <a16:creationId xmlns:a16="http://schemas.microsoft.com/office/drawing/2014/main" id="{F1E3CF03-42E1-0480-3A02-04308F82216A}"/>
              </a:ext>
            </a:extLst>
          </p:cNvPr>
          <p:cNvSpPr txBox="1"/>
          <p:nvPr/>
        </p:nvSpPr>
        <p:spPr>
          <a:xfrm>
            <a:off x="4894561" y="5278932"/>
            <a:ext cx="3059491" cy="153888"/>
          </a:xfrm>
          <a:prstGeom prst="rect">
            <a:avLst/>
          </a:prstGeom>
          <a:noFill/>
        </p:spPr>
        <p:txBody>
          <a:bodyPr wrap="square" lIns="72000" tIns="0" rIns="72000" bIns="0" rtlCol="0">
            <a:spAutoFit/>
          </a:bodyPr>
          <a:lstStyle/>
          <a:p>
            <a:pPr marL="0" marR="0" indent="0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15.02.24</a:t>
            </a:r>
            <a:endParaRPr lang="en-US" sz="1000" b="1" i="0" u="none" strike="noStrike" kern="1200" spc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EDB09F0-841C-547B-00C2-05F3A3ECE844}"/>
              </a:ext>
            </a:extLst>
          </p:cNvPr>
          <p:cNvGrpSpPr/>
          <p:nvPr/>
        </p:nvGrpSpPr>
        <p:grpSpPr>
          <a:xfrm>
            <a:off x="13527454" y="5675511"/>
            <a:ext cx="180000" cy="566484"/>
            <a:chOff x="10179392" y="5306095"/>
            <a:chExt cx="180000" cy="566484"/>
          </a:xfrm>
        </p:grpSpPr>
        <p:cxnSp>
          <p:nvCxnSpPr>
            <p:cNvPr id="32" name="Gerader Verbinder 25__">
              <a:extLst>
                <a:ext uri="{FF2B5EF4-FFF2-40B4-BE49-F238E27FC236}">
                  <a16:creationId xmlns:a16="http://schemas.microsoft.com/office/drawing/2014/main" id="{C3681037-ABB9-F324-B608-B61DE9CCE35D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10269392" y="5306095"/>
              <a:ext cx="0" cy="386484"/>
            </a:xfrm>
            <a:prstGeom prst="line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</a:ln>
          </p:spPr>
          <p:style>
            <a:lnRef idx="1">
              <a:srgbClr val="00884A"/>
            </a:lnRef>
            <a:fillRef idx="0">
              <a:srgbClr val="00884A"/>
            </a:fillRef>
            <a:effectRef idx="0">
              <a:srgbClr val="00884A"/>
            </a:effectRef>
            <a:fontRef idx="minor">
              <a:schemeClr val="tx1"/>
            </a:fontRef>
          </p:style>
        </p:cxnSp>
        <p:sp>
          <p:nvSpPr>
            <p:cNvPr id="34" name="Ellipse 19">
              <a:extLst>
                <a:ext uri="{FF2B5EF4-FFF2-40B4-BE49-F238E27FC236}">
                  <a16:creationId xmlns:a16="http://schemas.microsoft.com/office/drawing/2014/main" id="{3941197C-8B5B-40F2-1FDE-38978A2837E9}"/>
                </a:ext>
              </a:extLst>
            </p:cNvPr>
            <p:cNvSpPr/>
            <p:nvPr/>
          </p:nvSpPr>
          <p:spPr>
            <a:xfrm>
              <a:off x="10179392" y="5692579"/>
              <a:ext cx="180000" cy="1800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35" name="Textfeld 106">
            <a:extLst>
              <a:ext uri="{FF2B5EF4-FFF2-40B4-BE49-F238E27FC236}">
                <a16:creationId xmlns:a16="http://schemas.microsoft.com/office/drawing/2014/main" id="{E6101932-57EA-F220-4EDB-58DF5C237B14}"/>
              </a:ext>
            </a:extLst>
          </p:cNvPr>
          <p:cNvSpPr txBox="1"/>
          <p:nvPr/>
        </p:nvSpPr>
        <p:spPr>
          <a:xfrm>
            <a:off x="13083212" y="5197977"/>
            <a:ext cx="812762" cy="302647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pPr marL="0" marR="0" indent="0" algn="ctr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27.03.25</a:t>
            </a:r>
          </a:p>
          <a:p>
            <a:pPr marL="0" marR="0" indent="0" algn="ctr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800" b="0" i="0" u="none" strike="noStrike" kern="1200" spc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rPr>
              <a:t>Texto</a:t>
            </a:r>
            <a:endParaRPr lang="en-US" sz="800" b="0" i="0" u="none" strike="noStrike" kern="1200" spc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2B7541-A35C-A105-4008-1ABFFC1837B1}"/>
              </a:ext>
            </a:extLst>
          </p:cNvPr>
          <p:cNvGrpSpPr/>
          <p:nvPr/>
        </p:nvGrpSpPr>
        <p:grpSpPr>
          <a:xfrm>
            <a:off x="13609821" y="6062082"/>
            <a:ext cx="180000" cy="1938323"/>
            <a:chOff x="10261759" y="5692666"/>
            <a:chExt cx="180000" cy="1938323"/>
          </a:xfrm>
        </p:grpSpPr>
        <p:cxnSp>
          <p:nvCxnSpPr>
            <p:cNvPr id="37" name="Gerader Verbinder 25">
              <a:extLst>
                <a:ext uri="{FF2B5EF4-FFF2-40B4-BE49-F238E27FC236}">
                  <a16:creationId xmlns:a16="http://schemas.microsoft.com/office/drawing/2014/main" id="{D4D9B2DF-0307-3D9F-FBD2-DB36A4923BB4}"/>
                </a:ext>
              </a:extLst>
            </p:cNvPr>
            <p:cNvCxnSpPr>
              <a:cxnSpLocks/>
              <a:stCxn id="38" idx="4"/>
            </p:cNvCxnSpPr>
            <p:nvPr/>
          </p:nvCxnSpPr>
          <p:spPr>
            <a:xfrm>
              <a:off x="10351759" y="5872666"/>
              <a:ext cx="0" cy="1758323"/>
            </a:xfrm>
            <a:prstGeom prst="line">
              <a:avLst/>
            </a:prstGeom>
            <a:solidFill>
              <a:srgbClr val="424C58"/>
            </a:solidFill>
            <a:ln w="12700">
              <a:solidFill>
                <a:srgbClr val="424C58"/>
              </a:solidFill>
            </a:ln>
          </p:spPr>
          <p:style>
            <a:lnRef idx="1">
              <a:srgbClr val="00884A"/>
            </a:lnRef>
            <a:fillRef idx="0">
              <a:srgbClr val="00884A"/>
            </a:fillRef>
            <a:effectRef idx="0">
              <a:srgbClr val="00884A"/>
            </a:effectRef>
            <a:fontRef idx="minor">
              <a:schemeClr val="tx1"/>
            </a:fontRef>
          </p:style>
        </p:cxnSp>
        <p:sp>
          <p:nvSpPr>
            <p:cNvPr id="38" name="Ellipse 19_">
              <a:extLst>
                <a:ext uri="{FF2B5EF4-FFF2-40B4-BE49-F238E27FC236}">
                  <a16:creationId xmlns:a16="http://schemas.microsoft.com/office/drawing/2014/main" id="{65BCA53D-3AA0-79B3-48A8-23D5D985FC36}"/>
                </a:ext>
              </a:extLst>
            </p:cNvPr>
            <p:cNvSpPr/>
            <p:nvPr/>
          </p:nvSpPr>
          <p:spPr>
            <a:xfrm>
              <a:off x="10261759" y="5692666"/>
              <a:ext cx="180000" cy="180000"/>
            </a:xfrm>
            <a:prstGeom prst="ellipse">
              <a:avLst/>
            </a:prstGeom>
            <a:solidFill>
              <a:srgbClr val="424C5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85A0733-64E8-60BC-0A5A-8B0BC1A96187}"/>
              </a:ext>
            </a:extLst>
          </p:cNvPr>
          <p:cNvGrpSpPr/>
          <p:nvPr/>
        </p:nvGrpSpPr>
        <p:grpSpPr>
          <a:xfrm>
            <a:off x="4486047" y="6046991"/>
            <a:ext cx="1395564" cy="1591233"/>
            <a:chOff x="1137985" y="5677575"/>
            <a:chExt cx="1395564" cy="1591233"/>
          </a:xfrm>
        </p:grpSpPr>
        <p:cxnSp>
          <p:nvCxnSpPr>
            <p:cNvPr id="40" name="Gerader Verbinder 25">
              <a:extLst>
                <a:ext uri="{FF2B5EF4-FFF2-40B4-BE49-F238E27FC236}">
                  <a16:creationId xmlns:a16="http://schemas.microsoft.com/office/drawing/2014/main" id="{8C618BA8-C3F1-5282-F4CF-95C90FB16DF2}"/>
                </a:ext>
              </a:extLst>
            </p:cNvPr>
            <p:cNvCxnSpPr>
              <a:cxnSpLocks/>
            </p:cNvCxnSpPr>
            <p:nvPr/>
          </p:nvCxnSpPr>
          <p:spPr>
            <a:xfrm>
              <a:off x="1638391" y="5856817"/>
              <a:ext cx="0" cy="1411991"/>
            </a:xfrm>
            <a:prstGeom prst="line">
              <a:avLst/>
            </a:prstGeom>
            <a:solidFill>
              <a:srgbClr val="424C58"/>
            </a:solidFill>
            <a:ln w="12700">
              <a:solidFill>
                <a:srgbClr val="424C58"/>
              </a:solidFill>
            </a:ln>
          </p:spPr>
          <p:style>
            <a:lnRef idx="1">
              <a:srgbClr val="00884A"/>
            </a:lnRef>
            <a:fillRef idx="0">
              <a:srgbClr val="00884A"/>
            </a:fillRef>
            <a:effectRef idx="0">
              <a:srgbClr val="00884A"/>
            </a:effectRef>
            <a:fontRef idx="minor">
              <a:schemeClr val="tx1"/>
            </a:fontRef>
          </p:style>
        </p:cxnSp>
        <p:sp>
          <p:nvSpPr>
            <p:cNvPr id="41" name="Ellipse 19_">
              <a:extLst>
                <a:ext uri="{FF2B5EF4-FFF2-40B4-BE49-F238E27FC236}">
                  <a16:creationId xmlns:a16="http://schemas.microsoft.com/office/drawing/2014/main" id="{A5871556-887B-C08F-85FA-8573DB0A101F}"/>
                </a:ext>
              </a:extLst>
            </p:cNvPr>
            <p:cNvSpPr/>
            <p:nvPr/>
          </p:nvSpPr>
          <p:spPr>
            <a:xfrm>
              <a:off x="1137985" y="5677575"/>
              <a:ext cx="1395564" cy="179242"/>
            </a:xfrm>
            <a:prstGeom prst="roundRect">
              <a:avLst>
                <a:gd name="adj" fmla="val 50000"/>
              </a:avLst>
            </a:prstGeom>
            <a:solidFill>
              <a:srgbClr val="424C5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6181977-DCC8-669A-7DB0-67A10399DDE0}"/>
              </a:ext>
            </a:extLst>
          </p:cNvPr>
          <p:cNvGrpSpPr/>
          <p:nvPr/>
        </p:nvGrpSpPr>
        <p:grpSpPr>
          <a:xfrm>
            <a:off x="4784797" y="5278932"/>
            <a:ext cx="180000" cy="956584"/>
            <a:chOff x="1436735" y="4909516"/>
            <a:chExt cx="180000" cy="956584"/>
          </a:xfrm>
        </p:grpSpPr>
        <p:cxnSp>
          <p:nvCxnSpPr>
            <p:cNvPr id="43" name="Gerader Verbinder 25__">
              <a:extLst>
                <a:ext uri="{FF2B5EF4-FFF2-40B4-BE49-F238E27FC236}">
                  <a16:creationId xmlns:a16="http://schemas.microsoft.com/office/drawing/2014/main" id="{31838668-A6DC-66F9-F5A2-8D07872372C6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>
              <a:off x="1526735" y="4909516"/>
              <a:ext cx="0" cy="776584"/>
            </a:xfrm>
            <a:prstGeom prst="line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</a:ln>
          </p:spPr>
          <p:style>
            <a:lnRef idx="1">
              <a:srgbClr val="00884A"/>
            </a:lnRef>
            <a:fillRef idx="0">
              <a:srgbClr val="00884A"/>
            </a:fillRef>
            <a:effectRef idx="0">
              <a:srgbClr val="00884A"/>
            </a:effectRef>
            <a:fontRef idx="minor">
              <a:schemeClr val="tx1"/>
            </a:fontRef>
          </p:style>
        </p:cxnSp>
        <p:sp>
          <p:nvSpPr>
            <p:cNvPr id="44" name="Ellipse 19">
              <a:extLst>
                <a:ext uri="{FF2B5EF4-FFF2-40B4-BE49-F238E27FC236}">
                  <a16:creationId xmlns:a16="http://schemas.microsoft.com/office/drawing/2014/main" id="{86799406-0370-BE4D-8AFA-6EBA7E21A8B2}"/>
                </a:ext>
              </a:extLst>
            </p:cNvPr>
            <p:cNvSpPr/>
            <p:nvPr/>
          </p:nvSpPr>
          <p:spPr>
            <a:xfrm>
              <a:off x="1436735" y="5686100"/>
              <a:ext cx="180000" cy="1800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53" name="TextBox 10">
            <a:extLst>
              <a:ext uri="{FF2B5EF4-FFF2-40B4-BE49-F238E27FC236}">
                <a16:creationId xmlns:a16="http://schemas.microsoft.com/office/drawing/2014/main" id="{F66E60E2-0325-4C7E-96C2-742F0608E2BB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4" name="TextBox 11">
            <a:extLst>
              <a:ext uri="{FF2B5EF4-FFF2-40B4-BE49-F238E27FC236}">
                <a16:creationId xmlns:a16="http://schemas.microsoft.com/office/drawing/2014/main" id="{23339FB1-284D-D1D7-1B91-0757FDE8244B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326160CE-97EC-B9E4-C3ED-0FCB9532252C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4031648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06AAC-9FDD-3A1E-9A10-EE1D08090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FD456D2-B11F-B38B-FFE0-924029D5A5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74FF9DE-1A40-7BFC-A46A-123C5841F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042987C-034D-7634-D57A-E06E232602F6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Politicians - </a:t>
            </a:r>
            <a:r>
              <a:rPr lang="en-US" sz="4800" b="1" dirty="0" err="1"/>
              <a:t>Membros</a:t>
            </a:r>
            <a:r>
              <a:rPr lang="en-US" sz="4800" b="1" dirty="0"/>
              <a:t> do Governo/</a:t>
            </a:r>
            <a:r>
              <a:rPr lang="en-US" sz="4800" b="1" dirty="0" err="1"/>
              <a:t>Parlamento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A38031-9263-81FB-6276-3D7F3332DFE5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Membros do Governo (link)</a:t>
            </a:r>
          </a:p>
          <a:p>
            <a:pPr lvl="1"/>
            <a:r>
              <a:rPr lang="pt-BR" sz="2400" dirty="0"/>
              <a:t>Primeiro-Ministro (link)</a:t>
            </a:r>
          </a:p>
          <a:p>
            <a:r>
              <a:rPr lang="pt-BR" dirty="0"/>
              <a:t>Redes sociais</a:t>
            </a:r>
            <a:endParaRPr lang="en-US" sz="2000" dirty="0"/>
          </a:p>
          <a:p>
            <a:r>
              <a:rPr lang="pt-BR" dirty="0"/>
              <a:t>Deputados em funções (link)</a:t>
            </a:r>
          </a:p>
          <a:p>
            <a:r>
              <a:rPr lang="pt-BR" dirty="0"/>
              <a:t>Informação Pessoal (link)</a:t>
            </a:r>
          </a:p>
          <a:p>
            <a:r>
              <a:rPr lang="pt-BR" dirty="0"/>
              <a:t>Registo de interesses (link)</a:t>
            </a:r>
          </a:p>
          <a:p>
            <a:r>
              <a:rPr lang="pt-BR" dirty="0"/>
              <a:t>Participação em empresas (link)</a:t>
            </a:r>
          </a:p>
          <a:p>
            <a:r>
              <a:rPr lang="pt-BR" dirty="0"/>
              <a:t>Dados Abertos (link)</a:t>
            </a:r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589C11FA-D28B-8467-0F92-799CE3ABFF90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311571BA-F8BC-310C-5A92-A8142808D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8914" y="2985557"/>
            <a:ext cx="2979686" cy="2783223"/>
          </a:xfrm>
          <a:prstGeom prst="rect">
            <a:avLst/>
          </a:prstGeom>
        </p:spPr>
      </p:pic>
      <p:pic>
        <p:nvPicPr>
          <p:cNvPr id="4" name="Picture 3">
            <a:hlinkClick r:id="rId8"/>
            <a:extLst>
              <a:ext uri="{FF2B5EF4-FFF2-40B4-BE49-F238E27FC236}">
                <a16:creationId xmlns:a16="http://schemas.microsoft.com/office/drawing/2014/main" id="{8AF48DDE-9AAA-997C-D395-5148A801C9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8914" y="6094059"/>
            <a:ext cx="2979686" cy="2783223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69835C29-60EA-5F50-A0F2-2A30898C009F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AD44827C-5AD7-7E88-F06B-F7005B5FEC5A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D43B1D08-3522-AF02-BCEA-A46C7ACBD5CB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399410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62E26-A04B-BE5E-702D-7F8DFA61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8AAF556-0429-177F-C0E0-7F726A3C4A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0DEDEF6-6E83-6AA4-5E8F-C2DB2174A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DCA684F-8138-221A-B395-6CF59C1F2D5E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Portal do Governo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AD0BA9-1384-57E8-B796-4595D0A22A4F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Portal do Governo </a:t>
            </a:r>
            <a:r>
              <a:rPr lang="en-US" sz="1600" dirty="0"/>
              <a:t>(</a:t>
            </a:r>
            <a:r>
              <a:rPr lang="en-US" sz="1600" dirty="0">
                <a:hlinkClick r:id="rId6"/>
              </a:rPr>
              <a:t>link</a:t>
            </a:r>
            <a:r>
              <a:rPr lang="en-US" sz="1600" dirty="0"/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420A9-A729-1A36-F3F8-80E834A4B8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250" y="2693143"/>
            <a:ext cx="6629400" cy="6277895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4A9AA05E-D376-F90D-83D0-F4C22C17F180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42BA770B-5D17-56CE-DEEC-7E6D48ED3531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B81AA1C3-3FBF-0E29-45EA-521C4029FA2D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F98DFE9B-1B0B-54CA-C085-CC1626277570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4" name="Picture 3">
            <a:hlinkClick r:id="rId8"/>
            <a:extLst>
              <a:ext uri="{FF2B5EF4-FFF2-40B4-BE49-F238E27FC236}">
                <a16:creationId xmlns:a16="http://schemas.microsoft.com/office/drawing/2014/main" id="{DCCD7FBB-849B-514D-2FBF-C95B0CF132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3900" y="4014178"/>
            <a:ext cx="2979686" cy="27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25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707</TotalTime>
  <Words>2359</Words>
  <Application>Microsoft Office PowerPoint</Application>
  <PresentationFormat>Custom</PresentationFormat>
  <Paragraphs>423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DM Sans Bold</vt:lpstr>
      <vt:lpstr>Aptos</vt:lpstr>
      <vt:lpstr>Cooper Hewitt Bold</vt:lpstr>
      <vt:lpstr>Cooper Hewitt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Purple Illustrative Computer Technology Presentation</dc:title>
  <cp:lastModifiedBy>Pedro Vieira</cp:lastModifiedBy>
  <cp:revision>42</cp:revision>
  <dcterms:created xsi:type="dcterms:W3CDTF">2006-08-16T00:00:00Z</dcterms:created>
  <dcterms:modified xsi:type="dcterms:W3CDTF">2025-04-08T15:31:26Z</dcterms:modified>
  <dc:identifier>DAGjx1WIT8Y</dc:identifier>
</cp:coreProperties>
</file>